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257" r:id="rId3"/>
    <p:sldId id="271" r:id="rId4"/>
    <p:sldId id="272" r:id="rId5"/>
    <p:sldId id="273" r:id="rId6"/>
    <p:sldId id="298" r:id="rId7"/>
    <p:sldId id="274" r:id="rId8"/>
    <p:sldId id="275" r:id="rId9"/>
    <p:sldId id="276" r:id="rId10"/>
    <p:sldId id="277" r:id="rId11"/>
    <p:sldId id="278" r:id="rId12"/>
    <p:sldId id="279" r:id="rId13"/>
    <p:sldId id="295" r:id="rId14"/>
    <p:sldId id="296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7" r:id="rId25"/>
    <p:sldId id="289" r:id="rId26"/>
    <p:sldId id="293" r:id="rId27"/>
    <p:sldId id="290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6" autoAdjust="0"/>
  </p:normalViewPr>
  <p:slideViewPr>
    <p:cSldViewPr snapToGrid="0">
      <p:cViewPr varScale="1">
        <p:scale>
          <a:sx n="71" d="100"/>
          <a:sy n="71" d="100"/>
        </p:scale>
        <p:origin x="43" y="25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04F8B-25E1-4BB8-B90C-ECFA290E1A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7FE4C94-A16B-4B6F-B31F-AF69E7654C71}">
      <dgm:prSet phldrT="[Teksts]" custT="1"/>
      <dgm:spPr/>
      <dgm:t>
        <a:bodyPr/>
        <a:lstStyle/>
        <a:p>
          <a:pPr algn="ctr"/>
          <a:r>
            <a:rPr lang="lv-LV" sz="4400" b="1">
              <a:latin typeface="Times New Roman" panose="02020603050405020304" pitchFamily="18" charset="0"/>
              <a:cs typeface="Times New Roman" panose="02020603050405020304" pitchFamily="18" charset="0"/>
            </a:rPr>
            <a:t>Formatīvā</a:t>
          </a:r>
          <a:r>
            <a:rPr lang="lv-LV" sz="4400" b="0">
              <a:latin typeface="Times New Roman" panose="02020603050405020304" pitchFamily="18" charset="0"/>
              <a:cs typeface="Times New Roman" panose="02020603050405020304" pitchFamily="18" charset="0"/>
            </a:rPr>
            <a:t> vērtēšana</a:t>
          </a:r>
          <a:endParaRPr lang="lv-LV" sz="4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4C8A9-1019-4E7D-B2FD-B82DAC85A9ED}" type="parTrans" cxnId="{1B6A162A-ECFA-4432-AB2D-0723C6CE70CB}">
      <dgm:prSet/>
      <dgm:spPr/>
      <dgm:t>
        <a:bodyPr/>
        <a:lstStyle/>
        <a:p>
          <a:endParaRPr lang="lv-LV"/>
        </a:p>
      </dgm:t>
    </dgm:pt>
    <dgm:pt modelId="{D1709A94-E773-4D89-8F11-FB301D4E3DDF}" type="sibTrans" cxnId="{1B6A162A-ECFA-4432-AB2D-0723C6CE70CB}">
      <dgm:prSet/>
      <dgm:spPr/>
      <dgm:t>
        <a:bodyPr/>
        <a:lstStyle/>
        <a:p>
          <a:endParaRPr lang="lv-LV"/>
        </a:p>
      </dgm:t>
    </dgm:pt>
    <dgm:pt modelId="{9230A1A9-9D97-4E8C-861B-360F24E2071C}">
      <dgm:prSet phldrT="[Teksts]" custT="1"/>
      <dgm:spPr/>
      <dgm:t>
        <a:bodyPr/>
        <a:lstStyle/>
        <a:p>
          <a:r>
            <a:rPr lang="lv-LV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Uzlabot</a:t>
          </a:r>
          <a:r>
            <a:rPr lang="lv-LV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mācīšanas un mācīšanās procesa kvalitāti (vērtējumu izsaka %)</a:t>
          </a:r>
        </a:p>
      </dgm:t>
    </dgm:pt>
    <dgm:pt modelId="{4082D29E-A17E-463B-B279-A2F79ABDB9C4}" type="parTrans" cxnId="{D67AAEA4-E1F2-4E48-B5B6-A1783D872984}">
      <dgm:prSet/>
      <dgm:spPr/>
      <dgm:t>
        <a:bodyPr/>
        <a:lstStyle/>
        <a:p>
          <a:endParaRPr lang="lv-LV"/>
        </a:p>
      </dgm:t>
    </dgm:pt>
    <dgm:pt modelId="{AA10A1D7-6EBF-4600-A42D-80F11EDC1974}" type="sibTrans" cxnId="{D67AAEA4-E1F2-4E48-B5B6-A1783D872984}">
      <dgm:prSet/>
      <dgm:spPr/>
      <dgm:t>
        <a:bodyPr/>
        <a:lstStyle/>
        <a:p>
          <a:endParaRPr lang="lv-LV"/>
        </a:p>
      </dgm:t>
    </dgm:pt>
    <dgm:pt modelId="{DA22EC2D-68C3-4AA3-83DD-385240FD1899}">
      <dgm:prSet phldrT="[Teksts]" custT="1"/>
      <dgm:spPr/>
      <dgm:t>
        <a:bodyPr/>
        <a:lstStyle/>
        <a:p>
          <a:pPr algn="ctr"/>
          <a:r>
            <a:rPr lang="lv-LV" sz="4400" b="1">
              <a:latin typeface="Times New Roman" panose="02020603050405020304" pitchFamily="18" charset="0"/>
              <a:cs typeface="Times New Roman" panose="02020603050405020304" pitchFamily="18" charset="0"/>
            </a:rPr>
            <a:t>Summatīvā</a:t>
          </a:r>
          <a:r>
            <a:rPr lang="lv-LV" sz="4400">
              <a:latin typeface="Times New Roman" panose="02020603050405020304" pitchFamily="18" charset="0"/>
              <a:cs typeface="Times New Roman" panose="02020603050405020304" pitchFamily="18" charset="0"/>
            </a:rPr>
            <a:t> vērtēšana</a:t>
          </a:r>
          <a:endParaRPr lang="lv-LV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E24F9-176D-4D3E-AC66-63D5132C2F8B}" type="parTrans" cxnId="{F0939842-1A55-4312-B8D0-577013217BE4}">
      <dgm:prSet/>
      <dgm:spPr/>
      <dgm:t>
        <a:bodyPr/>
        <a:lstStyle/>
        <a:p>
          <a:endParaRPr lang="lv-LV"/>
        </a:p>
      </dgm:t>
    </dgm:pt>
    <dgm:pt modelId="{05766EE9-877B-4FE3-B576-B44EBC5B4391}" type="sibTrans" cxnId="{F0939842-1A55-4312-B8D0-577013217BE4}">
      <dgm:prSet/>
      <dgm:spPr/>
      <dgm:t>
        <a:bodyPr/>
        <a:lstStyle/>
        <a:p>
          <a:endParaRPr lang="lv-LV"/>
        </a:p>
      </dgm:t>
    </dgm:pt>
    <dgm:pt modelId="{B83A6C60-2D67-4F59-AF6A-F8C6DD4A899D}">
      <dgm:prSet phldrT="[Teksts]" custT="1"/>
      <dgm:spPr/>
      <dgm:t>
        <a:bodyPr/>
        <a:lstStyle/>
        <a:p>
          <a:r>
            <a:rPr lang="lv-LV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Izmērīt</a:t>
          </a:r>
          <a:r>
            <a:rPr lang="lv-LV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audzēkņa mācību sasniegumu kvalitāti (vērtējumu izsaka ballēs)</a:t>
          </a:r>
        </a:p>
      </dgm:t>
    </dgm:pt>
    <dgm:pt modelId="{D132DDB1-C712-43F6-99C7-A71DCC767020}" type="parTrans" cxnId="{58377F83-0601-42F1-AE5E-4843644E1547}">
      <dgm:prSet/>
      <dgm:spPr/>
      <dgm:t>
        <a:bodyPr/>
        <a:lstStyle/>
        <a:p>
          <a:endParaRPr lang="lv-LV"/>
        </a:p>
      </dgm:t>
    </dgm:pt>
    <dgm:pt modelId="{0F455743-1FEC-4E27-9D5D-EEA25527D240}" type="sibTrans" cxnId="{58377F83-0601-42F1-AE5E-4843644E1547}">
      <dgm:prSet/>
      <dgm:spPr/>
      <dgm:t>
        <a:bodyPr/>
        <a:lstStyle/>
        <a:p>
          <a:endParaRPr lang="lv-LV"/>
        </a:p>
      </dgm:t>
    </dgm:pt>
    <dgm:pt modelId="{BBFA6CEE-9164-40A7-9125-367CDE76835A}" type="pres">
      <dgm:prSet presAssocID="{B0004F8B-25E1-4BB8-B90C-ECFA290E1A64}" presName="linear" presStyleCnt="0">
        <dgm:presLayoutVars>
          <dgm:animLvl val="lvl"/>
          <dgm:resizeHandles val="exact"/>
        </dgm:presLayoutVars>
      </dgm:prSet>
      <dgm:spPr/>
    </dgm:pt>
    <dgm:pt modelId="{98BC458F-E7F5-44F6-BED1-9879ACDABA83}" type="pres">
      <dgm:prSet presAssocID="{B7FE4C94-A16B-4B6F-B31F-AF69E7654C71}" presName="parentText" presStyleLbl="node1" presStyleIdx="0" presStyleCnt="2" custScaleY="74490" custLinFactNeighborY="-14999">
        <dgm:presLayoutVars>
          <dgm:chMax val="0"/>
          <dgm:bulletEnabled val="1"/>
        </dgm:presLayoutVars>
      </dgm:prSet>
      <dgm:spPr/>
    </dgm:pt>
    <dgm:pt modelId="{29C25C63-AD69-4E10-BC70-9FDEE44645A2}" type="pres">
      <dgm:prSet presAssocID="{B7FE4C94-A16B-4B6F-B31F-AF69E7654C71}" presName="childText" presStyleLbl="revTx" presStyleIdx="0" presStyleCnt="2">
        <dgm:presLayoutVars>
          <dgm:bulletEnabled val="1"/>
        </dgm:presLayoutVars>
      </dgm:prSet>
      <dgm:spPr/>
    </dgm:pt>
    <dgm:pt modelId="{B88253B3-84BD-48AF-87C0-4A1BF31D406B}" type="pres">
      <dgm:prSet presAssocID="{DA22EC2D-68C3-4AA3-83DD-385240FD1899}" presName="parentText" presStyleLbl="node1" presStyleIdx="1" presStyleCnt="2" custScaleY="68609" custLinFactNeighborY="-1043">
        <dgm:presLayoutVars>
          <dgm:chMax val="0"/>
          <dgm:bulletEnabled val="1"/>
        </dgm:presLayoutVars>
      </dgm:prSet>
      <dgm:spPr/>
    </dgm:pt>
    <dgm:pt modelId="{A2A676F2-2C66-43E8-84FA-EA68D48B7EBE}" type="pres">
      <dgm:prSet presAssocID="{DA22EC2D-68C3-4AA3-83DD-385240FD189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763540D-EA60-4C55-9C47-0FD6B15D1898}" type="presOf" srcId="{DA22EC2D-68C3-4AA3-83DD-385240FD1899}" destId="{B88253B3-84BD-48AF-87C0-4A1BF31D406B}" srcOrd="0" destOrd="0" presId="urn:microsoft.com/office/officeart/2005/8/layout/vList2"/>
    <dgm:cxn modelId="{B327441F-DC9B-4F69-9009-172041C9EA38}" type="presOf" srcId="{B83A6C60-2D67-4F59-AF6A-F8C6DD4A899D}" destId="{A2A676F2-2C66-43E8-84FA-EA68D48B7EBE}" srcOrd="0" destOrd="0" presId="urn:microsoft.com/office/officeart/2005/8/layout/vList2"/>
    <dgm:cxn modelId="{1B6A162A-ECFA-4432-AB2D-0723C6CE70CB}" srcId="{B0004F8B-25E1-4BB8-B90C-ECFA290E1A64}" destId="{B7FE4C94-A16B-4B6F-B31F-AF69E7654C71}" srcOrd="0" destOrd="0" parTransId="{2A24C8A9-1019-4E7D-B2FD-B82DAC85A9ED}" sibTransId="{D1709A94-E773-4D89-8F11-FB301D4E3DDF}"/>
    <dgm:cxn modelId="{F0939842-1A55-4312-B8D0-577013217BE4}" srcId="{B0004F8B-25E1-4BB8-B90C-ECFA290E1A64}" destId="{DA22EC2D-68C3-4AA3-83DD-385240FD1899}" srcOrd="1" destOrd="0" parTransId="{11EE24F9-176D-4D3E-AC66-63D5132C2F8B}" sibTransId="{05766EE9-877B-4FE3-B576-B44EBC5B4391}"/>
    <dgm:cxn modelId="{08DC6757-925B-4BFD-B117-CCC6026C38D9}" type="presOf" srcId="{9230A1A9-9D97-4E8C-861B-360F24E2071C}" destId="{29C25C63-AD69-4E10-BC70-9FDEE44645A2}" srcOrd="0" destOrd="0" presId="urn:microsoft.com/office/officeart/2005/8/layout/vList2"/>
    <dgm:cxn modelId="{58377F83-0601-42F1-AE5E-4843644E1547}" srcId="{DA22EC2D-68C3-4AA3-83DD-385240FD1899}" destId="{B83A6C60-2D67-4F59-AF6A-F8C6DD4A899D}" srcOrd="0" destOrd="0" parTransId="{D132DDB1-C712-43F6-99C7-A71DCC767020}" sibTransId="{0F455743-1FEC-4E27-9D5D-EEA25527D240}"/>
    <dgm:cxn modelId="{D67AAEA4-E1F2-4E48-B5B6-A1783D872984}" srcId="{B7FE4C94-A16B-4B6F-B31F-AF69E7654C71}" destId="{9230A1A9-9D97-4E8C-861B-360F24E2071C}" srcOrd="0" destOrd="0" parTransId="{4082D29E-A17E-463B-B279-A2F79ABDB9C4}" sibTransId="{AA10A1D7-6EBF-4600-A42D-80F11EDC1974}"/>
    <dgm:cxn modelId="{6DA8D1B9-26A0-45CD-B721-B7DC1061A87B}" type="presOf" srcId="{B7FE4C94-A16B-4B6F-B31F-AF69E7654C71}" destId="{98BC458F-E7F5-44F6-BED1-9879ACDABA83}" srcOrd="0" destOrd="0" presId="urn:microsoft.com/office/officeart/2005/8/layout/vList2"/>
    <dgm:cxn modelId="{BC137BF1-BBFA-4D1F-A410-3E003D649F3F}" type="presOf" srcId="{B0004F8B-25E1-4BB8-B90C-ECFA290E1A64}" destId="{BBFA6CEE-9164-40A7-9125-367CDE76835A}" srcOrd="0" destOrd="0" presId="urn:microsoft.com/office/officeart/2005/8/layout/vList2"/>
    <dgm:cxn modelId="{D9D45654-F248-4009-9B88-FC5A87B5FCA6}" type="presParOf" srcId="{BBFA6CEE-9164-40A7-9125-367CDE76835A}" destId="{98BC458F-E7F5-44F6-BED1-9879ACDABA83}" srcOrd="0" destOrd="0" presId="urn:microsoft.com/office/officeart/2005/8/layout/vList2"/>
    <dgm:cxn modelId="{C4B05763-7ACD-4068-B6FC-A479C736B451}" type="presParOf" srcId="{BBFA6CEE-9164-40A7-9125-367CDE76835A}" destId="{29C25C63-AD69-4E10-BC70-9FDEE44645A2}" srcOrd="1" destOrd="0" presId="urn:microsoft.com/office/officeart/2005/8/layout/vList2"/>
    <dgm:cxn modelId="{C7973C4E-A89F-4D85-ABE8-B3A3E7BD665B}" type="presParOf" srcId="{BBFA6CEE-9164-40A7-9125-367CDE76835A}" destId="{B88253B3-84BD-48AF-87C0-4A1BF31D406B}" srcOrd="2" destOrd="0" presId="urn:microsoft.com/office/officeart/2005/8/layout/vList2"/>
    <dgm:cxn modelId="{A305289B-BA35-474E-86A9-9A4962AC9C03}" type="presParOf" srcId="{BBFA6CEE-9164-40A7-9125-367CDE76835A}" destId="{A2A676F2-2C66-43E8-84FA-EA68D48B7E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C458F-E7F5-44F6-BED1-9879ACDABA83}">
      <dsp:nvSpPr>
        <dsp:cNvPr id="0" name=""/>
        <dsp:cNvSpPr/>
      </dsp:nvSpPr>
      <dsp:spPr>
        <a:xfrm>
          <a:off x="0" y="0"/>
          <a:ext cx="9601200" cy="878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Formatīvā</a:t>
          </a:r>
          <a:r>
            <a:rPr lang="lv-LV" sz="4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vērtēšana</a:t>
          </a:r>
          <a:endParaRPr lang="lv-LV" sz="4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5" y="42885"/>
        <a:ext cx="9515430" cy="792735"/>
      </dsp:txXfrm>
    </dsp:sp>
    <dsp:sp modelId="{29C25C63-AD69-4E10-BC70-9FDEE44645A2}">
      <dsp:nvSpPr>
        <dsp:cNvPr id="0" name=""/>
        <dsp:cNvSpPr/>
      </dsp:nvSpPr>
      <dsp:spPr>
        <a:xfrm>
          <a:off x="0" y="896399"/>
          <a:ext cx="9601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Uzlabot</a:t>
          </a:r>
          <a:r>
            <a:rPr lang="lv-LV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mācīšanas un mācīšanās procesa kvalitāti (vērtējumu izsaka %)</a:t>
          </a:r>
        </a:p>
      </dsp:txBody>
      <dsp:txXfrm>
        <a:off x="0" y="896399"/>
        <a:ext cx="9601200" cy="1043280"/>
      </dsp:txXfrm>
    </dsp:sp>
    <dsp:sp modelId="{B88253B3-84BD-48AF-87C0-4A1BF31D406B}">
      <dsp:nvSpPr>
        <dsp:cNvPr id="0" name=""/>
        <dsp:cNvSpPr/>
      </dsp:nvSpPr>
      <dsp:spPr>
        <a:xfrm>
          <a:off x="0" y="1928797"/>
          <a:ext cx="9601200" cy="8091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Summatīvā</a:t>
          </a:r>
          <a:r>
            <a:rPr lang="lv-LV" sz="4400" kern="1200">
              <a:latin typeface="Times New Roman" panose="02020603050405020304" pitchFamily="18" charset="0"/>
              <a:cs typeface="Times New Roman" panose="02020603050405020304" pitchFamily="18" charset="0"/>
            </a:rPr>
            <a:t> vērtēšana</a:t>
          </a:r>
          <a:endParaRPr lang="lv-LV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99" y="1968296"/>
        <a:ext cx="9522202" cy="730149"/>
      </dsp:txXfrm>
    </dsp:sp>
    <dsp:sp modelId="{A2A676F2-2C66-43E8-84FA-EA68D48B7EBE}">
      <dsp:nvSpPr>
        <dsp:cNvPr id="0" name=""/>
        <dsp:cNvSpPr/>
      </dsp:nvSpPr>
      <dsp:spPr>
        <a:xfrm>
          <a:off x="0" y="2748826"/>
          <a:ext cx="9601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Izmērīt</a:t>
          </a:r>
          <a:r>
            <a:rPr lang="lv-LV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audzēkņa mācību sasniegumu kvalitāti (vērtējumu izsaka ballēs)</a:t>
          </a:r>
        </a:p>
      </dsp:txBody>
      <dsp:txXfrm>
        <a:off x="0" y="2748826"/>
        <a:ext cx="9601200" cy="10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9/30/2025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9/30/2025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9/30/2025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5400" dirty="0"/>
              <a:t>Vecāku sapulce </a:t>
            </a:r>
            <a:br>
              <a:rPr lang="lv-LV" sz="5400" dirty="0"/>
            </a:br>
            <a:r>
              <a:rPr lang="lv-LV" sz="5400" dirty="0"/>
              <a:t>Nīcas Mūzikas skolā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01.10.2025.</a:t>
            </a:r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209651F2-87EE-C249-AA50-1E83962C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98" y="408517"/>
            <a:ext cx="3515182" cy="21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1E1850-05C4-8402-C449-39C79C47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503854"/>
            <a:ext cx="11002299" cy="735012"/>
          </a:xfrm>
        </p:spPr>
        <p:txBody>
          <a:bodyPr/>
          <a:lstStyle/>
          <a:p>
            <a:r>
              <a:rPr lang="lv-LV" dirty="0"/>
              <a:t>ZINĀŠANU UN PRASMJU PĀRBAUDE SPECIALITĀTĒ</a:t>
            </a:r>
            <a:endParaRPr lang="en-US" dirty="0"/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1D91D867-B0F1-EFB0-8BB5-D31AF7FBF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398329"/>
              </p:ext>
            </p:extLst>
          </p:nvPr>
        </p:nvGraphicFramePr>
        <p:xfrm>
          <a:off x="668594" y="1484671"/>
          <a:ext cx="10923640" cy="45130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07225">
                  <a:extLst>
                    <a:ext uri="{9D8B030D-6E8A-4147-A177-3AD203B41FA5}">
                      <a16:colId xmlns:a16="http://schemas.microsoft.com/office/drawing/2014/main" val="2397027689"/>
                    </a:ext>
                  </a:extLst>
                </a:gridCol>
                <a:gridCol w="1376516">
                  <a:extLst>
                    <a:ext uri="{9D8B030D-6E8A-4147-A177-3AD203B41FA5}">
                      <a16:colId xmlns:a16="http://schemas.microsoft.com/office/drawing/2014/main" val="2051513753"/>
                    </a:ext>
                  </a:extLst>
                </a:gridCol>
                <a:gridCol w="2261420">
                  <a:extLst>
                    <a:ext uri="{9D8B030D-6E8A-4147-A177-3AD203B41FA5}">
                      <a16:colId xmlns:a16="http://schemas.microsoft.com/office/drawing/2014/main" val="3999948333"/>
                    </a:ext>
                  </a:extLst>
                </a:gridCol>
                <a:gridCol w="2281084">
                  <a:extLst>
                    <a:ext uri="{9D8B030D-6E8A-4147-A177-3AD203B41FA5}">
                      <a16:colId xmlns:a16="http://schemas.microsoft.com/office/drawing/2014/main" val="1037493455"/>
                    </a:ext>
                  </a:extLst>
                </a:gridCol>
                <a:gridCol w="2497395">
                  <a:extLst>
                    <a:ext uri="{9D8B030D-6E8A-4147-A177-3AD203B41FA5}">
                      <a16:colId xmlns:a16="http://schemas.microsoft.com/office/drawing/2014/main" val="310606112"/>
                    </a:ext>
                  </a:extLst>
                </a:gridCol>
              </a:tblGrid>
              <a:tr h="652375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Klase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/>
                        <a:t>I pusgads (semestris)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/>
                        <a:t>II pusgads (semestris)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18101"/>
                  </a:ext>
                </a:extLst>
              </a:tr>
              <a:tr h="1126017">
                <a:tc>
                  <a:txBody>
                    <a:bodyPr/>
                    <a:lstStyle/>
                    <a:p>
                      <a:r>
                        <a:rPr lang="lv-LV" b="1" dirty="0"/>
                        <a:t>Sagatavošanas klase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Pārcelšanas eksāmens </a:t>
                      </a:r>
                    </a:p>
                    <a:p>
                      <a:pPr algn="ctr"/>
                      <a:r>
                        <a:rPr lang="lv-LV" i="1" dirty="0"/>
                        <a:t>(maijs)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14217"/>
                  </a:ext>
                </a:extLst>
              </a:tr>
              <a:tr h="1126017">
                <a:tc>
                  <a:txBody>
                    <a:bodyPr/>
                    <a:lstStyle/>
                    <a:p>
                      <a:r>
                        <a:rPr lang="lv-LV" b="1" dirty="0"/>
                        <a:t>1.klase </a:t>
                      </a:r>
                    </a:p>
                    <a:p>
                      <a:r>
                        <a:rPr lang="lv-LV" i="1" dirty="0"/>
                        <a:t>(bez sagatavošanas)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Audzēkņu mācību koncerts </a:t>
                      </a:r>
                    </a:p>
                    <a:p>
                      <a:pPr algn="ctr"/>
                      <a:r>
                        <a:rPr lang="lv-LV" i="1" dirty="0"/>
                        <a:t>(marts)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Pārcelšanas eksāmens </a:t>
                      </a:r>
                    </a:p>
                    <a:p>
                      <a:pPr algn="ctr"/>
                      <a:r>
                        <a:rPr lang="lv-LV" i="1" dirty="0"/>
                        <a:t>(maijs)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21884"/>
                  </a:ext>
                </a:extLst>
              </a:tr>
              <a:tr h="1608596">
                <a:tc>
                  <a:txBody>
                    <a:bodyPr/>
                    <a:lstStyle/>
                    <a:p>
                      <a:r>
                        <a:rPr lang="lv-LV" b="1" dirty="0"/>
                        <a:t>1.klase </a:t>
                      </a:r>
                    </a:p>
                    <a:p>
                      <a:r>
                        <a:rPr lang="lv-LV" i="1" dirty="0"/>
                        <a:t>(ar sagatavošanu)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Audzēkņu mācību koncerts </a:t>
                      </a:r>
                      <a:r>
                        <a:rPr lang="lv-LV" i="1" dirty="0"/>
                        <a:t>(decembris)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Audzēkņu mācību koncerts </a:t>
                      </a:r>
                    </a:p>
                    <a:p>
                      <a:pPr algn="ctr"/>
                      <a:r>
                        <a:rPr lang="lv-LV" i="1" dirty="0"/>
                        <a:t>(marts)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Pārcelšanas eksāmens </a:t>
                      </a:r>
                    </a:p>
                    <a:p>
                      <a:pPr algn="ctr"/>
                      <a:r>
                        <a:rPr lang="lv-LV" i="1" dirty="0"/>
                        <a:t>(maijs)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6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B631CB6-1666-7F57-B161-0ED71351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ZINĀŠANU UN PRASMJU PĀRBAUDE MŪZIKAS TEORIJĀ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AA1CCDA-50D6-F7FB-970A-DC6994131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b="1" dirty="0">
                <a:latin typeface="+mj-lt"/>
                <a:cs typeface="Arial" pitchFamily="34" charset="0"/>
              </a:rPr>
              <a:t>I pusgadā (decembra 1. nedēļā) </a:t>
            </a:r>
          </a:p>
          <a:p>
            <a:r>
              <a:rPr lang="lv-LV" dirty="0">
                <a:latin typeface="+mj-lt"/>
                <a:cs typeface="Arial" pitchFamily="34" charset="0"/>
              </a:rPr>
              <a:t> </a:t>
            </a:r>
            <a:r>
              <a:rPr lang="lv-LV" dirty="0" err="1">
                <a:latin typeface="+mj-lt"/>
                <a:cs typeface="Arial" pitchFamily="34" charset="0"/>
              </a:rPr>
              <a:t>kontrolstunda</a:t>
            </a:r>
            <a:r>
              <a:rPr lang="lv-LV" dirty="0">
                <a:latin typeface="+mj-lt"/>
                <a:cs typeface="Arial" pitchFamily="34" charset="0"/>
              </a:rPr>
              <a:t> mūzikas mācībā (1. - 3. klases);</a:t>
            </a:r>
          </a:p>
          <a:p>
            <a:pPr>
              <a:buNone/>
            </a:pPr>
            <a:r>
              <a:rPr lang="lv-LV" b="1" dirty="0">
                <a:latin typeface="+mj-lt"/>
                <a:cs typeface="Arial" pitchFamily="34" charset="0"/>
              </a:rPr>
              <a:t>II pusgadā (maija 1. nedēļā)</a:t>
            </a:r>
          </a:p>
          <a:p>
            <a:r>
              <a:rPr lang="lv-LV" dirty="0" err="1">
                <a:latin typeface="+mj-lt"/>
                <a:cs typeface="Arial" pitchFamily="34" charset="0"/>
              </a:rPr>
              <a:t>kontrolstunda</a:t>
            </a:r>
            <a:r>
              <a:rPr lang="lv-LV" dirty="0">
                <a:latin typeface="+mj-lt"/>
                <a:cs typeface="Arial" pitchFamily="34" charset="0"/>
              </a:rPr>
              <a:t> mūzikas mācībā (1. - 3. klases);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8C74ABDF-4684-1C94-2492-C8B328C6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640" y="149226"/>
            <a:ext cx="1408113" cy="86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1F20BB-BA59-B765-6C44-2433C3E2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VĒRTĒŠANA NĪCAS MŪZIKAS SKOLĀ</a:t>
            </a:r>
            <a:br>
              <a:rPr lang="lv-LV" dirty="0"/>
            </a:br>
            <a:r>
              <a:rPr lang="lv-LV" sz="2400" b="0" dirty="0"/>
              <a:t>Vērtēšana un tās uzdevumi</a:t>
            </a:r>
            <a:endParaRPr lang="en-US" b="0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3D3826EB-361B-E9E8-5DEC-D0D96C3ED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145" y="24066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atura vietturis 3">
            <a:extLst>
              <a:ext uri="{FF2B5EF4-FFF2-40B4-BE49-F238E27FC236}">
                <a16:creationId xmlns:a16="http://schemas.microsoft.com/office/drawing/2014/main" id="{0502E618-8421-4EBC-9722-F64A233C4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12760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7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D5D3263-D026-418B-905E-41BBFB5E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FORMATĪVĀS VĒRTĒŠANAS PIEMĒRI</a:t>
            </a: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86F24014-A665-48AC-BE12-26D451E4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0"/>
            <a:ext cx="9601200" cy="3810000"/>
          </a:xfrm>
        </p:spPr>
        <p:txBody>
          <a:bodyPr>
            <a:normAutofit fontScale="92500" lnSpcReduction="20000"/>
          </a:bodyPr>
          <a:lstStyle/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Par ikdienas pārbaudes darbiem, </a:t>
            </a:r>
          </a:p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par mājas darbiem, </a:t>
            </a:r>
          </a:p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par aktivitāti un darbu mācību stundās, </a:t>
            </a:r>
          </a:p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par patstāvīgo darbu.</a:t>
            </a:r>
          </a:p>
          <a:p>
            <a:pPr marL="0" indent="0" algn="ctr">
              <a:buNone/>
            </a:pPr>
            <a:endParaRPr lang="lv-LV" dirty="0">
              <a:highlight>
                <a:srgbClr val="FFFF00"/>
              </a:highlight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REZULTĀTĀ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i="1" dirty="0">
                <a:latin typeface="+mj-lt"/>
                <a:cs typeface="Times New Roman" panose="02020603050405020304" pitchFamily="18" charset="0"/>
              </a:rPr>
              <a:t>Skolotājs mutiski novērtē prasmi, vai izmanto «%»,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i="1" dirty="0">
                <a:latin typeface="+mj-lt"/>
                <a:cs typeface="Times New Roman" panose="02020603050405020304" pitchFamily="18" charset="0"/>
              </a:rPr>
              <a:t>Audzēkņu veic pašvērtējumu, izdara secinājumus, kas vēl jāmācās,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i="1" dirty="0">
                <a:latin typeface="+mj-lt"/>
                <a:cs typeface="Times New Roman" panose="02020603050405020304" pitchFamily="18" charset="0"/>
              </a:rPr>
              <a:t>Skolotājs izdara secinājumus, kā organizēt turpmāko mācību procesu.</a:t>
            </a:r>
          </a:p>
        </p:txBody>
      </p:sp>
    </p:spTree>
    <p:extLst>
      <p:ext uri="{BB962C8B-B14F-4D97-AF65-F5344CB8AC3E}">
        <p14:creationId xmlns:p14="http://schemas.microsoft.com/office/powerpoint/2010/main" val="35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E8E00A-D125-430A-B786-A55D7219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SUMMATĪVĀS VĒRTĒŠANAS PIEMĒRS</a:t>
            </a: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EC0DCAAC-F5E7-4BC3-B7E9-87B86D8A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0"/>
            <a:ext cx="9601200" cy="381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>
                <a:latin typeface="+mj-lt"/>
                <a:cs typeface="Times New Roman" panose="02020603050405020304" pitchFamily="18" charset="0"/>
              </a:rPr>
              <a:t>Izglītības programmas vai tās daļas apguves noslēgumā organizēta vērtēšana, lai </a:t>
            </a:r>
            <a:r>
              <a:rPr lang="lv-LV" b="1" dirty="0">
                <a:latin typeface="+mj-lt"/>
                <a:cs typeface="Times New Roman" panose="02020603050405020304" pitchFamily="18" charset="0"/>
              </a:rPr>
              <a:t>novērtētu</a:t>
            </a:r>
            <a:r>
              <a:rPr lang="lv-LV" dirty="0">
                <a:latin typeface="+mj-lt"/>
                <a:cs typeface="Times New Roman" panose="02020603050405020304" pitchFamily="18" charset="0"/>
              </a:rPr>
              <a:t> un dokumentētu audzēkņa </a:t>
            </a:r>
            <a:r>
              <a:rPr lang="lv-LV" b="1" dirty="0">
                <a:latin typeface="+mj-lt"/>
                <a:cs typeface="Times New Roman" panose="02020603050405020304" pitchFamily="18" charset="0"/>
              </a:rPr>
              <a:t>mācīšanās rezultātu</a:t>
            </a:r>
            <a:r>
              <a:rPr lang="lv-LV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v-LV" dirty="0">
              <a:latin typeface="+mj-lt"/>
              <a:cs typeface="Times New Roman" panose="02020603050405020304" pitchFamily="18" charset="0"/>
            </a:endParaRPr>
          </a:p>
          <a:p>
            <a:r>
              <a:rPr lang="lv-LV" i="1" dirty="0">
                <a:latin typeface="+mj-lt"/>
                <a:cs typeface="Times New Roman" panose="02020603050405020304" pitchFamily="18" charset="0"/>
              </a:rPr>
              <a:t>Tēmas noslēguma pārbaudījumi,</a:t>
            </a:r>
          </a:p>
          <a:p>
            <a:r>
              <a:rPr lang="lv-LV" i="1" dirty="0">
                <a:latin typeface="+mj-lt"/>
                <a:cs typeface="Times New Roman" panose="02020603050405020304" pitchFamily="18" charset="0"/>
              </a:rPr>
              <a:t>Tehniskās ieskaites,</a:t>
            </a:r>
          </a:p>
          <a:p>
            <a:r>
              <a:rPr lang="lv-LV" i="1" dirty="0">
                <a:latin typeface="+mj-lt"/>
                <a:cs typeface="Times New Roman" panose="02020603050405020304" pitchFamily="18" charset="0"/>
              </a:rPr>
              <a:t>Mācību koncerti,</a:t>
            </a:r>
          </a:p>
          <a:p>
            <a:r>
              <a:rPr lang="lv-LV" i="1" dirty="0">
                <a:latin typeface="+mj-lt"/>
                <a:cs typeface="Times New Roman" panose="02020603050405020304" pitchFamily="18" charset="0"/>
              </a:rPr>
              <a:t>Pārcelšanas eksāmeni,</a:t>
            </a:r>
          </a:p>
          <a:p>
            <a:r>
              <a:rPr lang="lv-LV" i="1" dirty="0">
                <a:latin typeface="+mj-lt"/>
                <a:cs typeface="Times New Roman" panose="02020603050405020304" pitchFamily="18" charset="0"/>
              </a:rPr>
              <a:t>Semestra noslēguma darbi, </a:t>
            </a:r>
          </a:p>
          <a:p>
            <a:r>
              <a:rPr lang="lv-LV" i="1" dirty="0">
                <a:latin typeface="+mj-lt"/>
                <a:cs typeface="Times New Roman" panose="02020603050405020304" pitchFamily="18" charset="0"/>
              </a:rPr>
              <a:t>Plašāki rakstveida darbi.</a:t>
            </a:r>
          </a:p>
        </p:txBody>
      </p:sp>
    </p:spTree>
    <p:extLst>
      <p:ext uri="{BB962C8B-B14F-4D97-AF65-F5344CB8AC3E}">
        <p14:creationId xmlns:p14="http://schemas.microsoft.com/office/powerpoint/2010/main" val="25189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B385AE-E974-6C4A-88A4-5C221B7D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METODISKO KOMISIJU VADĪTĀJI</a:t>
            </a:r>
            <a:br>
              <a:rPr lang="lv-LV" dirty="0"/>
            </a:br>
            <a:r>
              <a:rPr lang="lv-LV" sz="2400" b="0" dirty="0"/>
              <a:t>4 metodiskās komisijas</a:t>
            </a:r>
            <a:endParaRPr lang="en-US" b="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9980845-CFBD-DAAE-DB59-341EAC1DC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5" y="1981201"/>
            <a:ext cx="11366090" cy="3809999"/>
          </a:xfrm>
        </p:spPr>
        <p:txBody>
          <a:bodyPr>
            <a:normAutofit/>
          </a:bodyPr>
          <a:lstStyle/>
          <a:p>
            <a:r>
              <a:rPr lang="lv-LV" sz="2400" dirty="0" err="1"/>
              <a:t>Taustiņinstrumentu</a:t>
            </a:r>
            <a:r>
              <a:rPr lang="lv-LV" sz="2400" dirty="0"/>
              <a:t> spēles (klavierspēle, akordeona spēle) </a:t>
            </a:r>
            <a:r>
              <a:rPr lang="lv-LV" sz="2400" b="1" dirty="0"/>
              <a:t>vadītāja Kristīne </a:t>
            </a:r>
            <a:r>
              <a:rPr lang="lv-LV" sz="2400" b="1" dirty="0" err="1"/>
              <a:t>Braže</a:t>
            </a:r>
            <a:r>
              <a:rPr lang="lv-LV" sz="2400" dirty="0"/>
              <a:t>;</a:t>
            </a:r>
          </a:p>
          <a:p>
            <a:r>
              <a:rPr lang="lv-LV" sz="2400" dirty="0"/>
              <a:t>Stīgu instrumentu spēles (vijoles spēle, ģitāras spēle) </a:t>
            </a:r>
            <a:r>
              <a:rPr lang="lv-LV" sz="2400" b="1" dirty="0"/>
              <a:t>vadītāja Linda </a:t>
            </a:r>
            <a:r>
              <a:rPr lang="en-US" sz="2400" b="1" dirty="0"/>
              <a:t>Lapa</a:t>
            </a:r>
            <a:r>
              <a:rPr lang="lv-LV" sz="2400" dirty="0"/>
              <a:t>;</a:t>
            </a:r>
          </a:p>
          <a:p>
            <a:r>
              <a:rPr lang="lv-LV" sz="2400" dirty="0" err="1"/>
              <a:t>Pūšaminstrumentu</a:t>
            </a:r>
            <a:r>
              <a:rPr lang="lv-LV" sz="2400" dirty="0"/>
              <a:t> un sitaminstrumentu (flautas spēle, saksofona spēle, sitaminstrumentu spēle), </a:t>
            </a:r>
            <a:r>
              <a:rPr lang="lv-LV" sz="2400" b="1" dirty="0"/>
              <a:t>vadītāja Sigita  </a:t>
            </a:r>
            <a:r>
              <a:rPr lang="lv-LV" sz="2400" b="1" dirty="0" err="1"/>
              <a:t>Briljonoka</a:t>
            </a:r>
            <a:r>
              <a:rPr lang="lv-LV" sz="2400" dirty="0"/>
              <a:t>;</a:t>
            </a:r>
          </a:p>
          <a:p>
            <a:r>
              <a:rPr lang="lv-LV" sz="2400" dirty="0"/>
              <a:t>Mūzikas teorētisko priekšmetu </a:t>
            </a:r>
            <a:r>
              <a:rPr lang="lv-LV" sz="2400" b="1" dirty="0"/>
              <a:t>vadītāja Daina Jurga.</a:t>
            </a:r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940AB3FD-9B65-CFAB-19CF-62383FC9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93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3CA94F-2B15-9CBC-A86C-5D3AEF41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555" y="924232"/>
            <a:ext cx="9601200" cy="849825"/>
          </a:xfrm>
        </p:spPr>
        <p:txBody>
          <a:bodyPr>
            <a:normAutofit fontScale="90000"/>
          </a:bodyPr>
          <a:lstStyle/>
          <a:p>
            <a:r>
              <a:rPr lang="lv-LV" sz="3600" dirty="0"/>
              <a:t>SADARBĪBA AR VECĀKIEM</a:t>
            </a:r>
            <a:br>
              <a:rPr lang="lv-LV" sz="3600" dirty="0"/>
            </a:br>
            <a:r>
              <a:rPr lang="en-US" sz="2700" b="0" dirty="0" err="1"/>
              <a:t>Kā</a:t>
            </a:r>
            <a:r>
              <a:rPr lang="en-US" sz="2700" b="0" dirty="0"/>
              <a:t> </a:t>
            </a:r>
            <a:r>
              <a:rPr lang="en-US" sz="2700" b="0" dirty="0" err="1"/>
              <a:t>atbalstīt</a:t>
            </a:r>
            <a:r>
              <a:rPr lang="en-US" sz="2700" b="0" dirty="0"/>
              <a:t> </a:t>
            </a:r>
            <a:r>
              <a:rPr lang="en-US" sz="2700" b="0" dirty="0" err="1"/>
              <a:t>bērna</a:t>
            </a:r>
            <a:r>
              <a:rPr lang="en-US" sz="2700" b="0" dirty="0"/>
              <a:t> </a:t>
            </a:r>
            <a:r>
              <a:rPr lang="en-US" sz="2700" b="0" dirty="0" err="1"/>
              <a:t>mācības</a:t>
            </a:r>
            <a:r>
              <a:rPr lang="en-US" sz="2700" b="0" dirty="0"/>
              <a:t> </a:t>
            </a:r>
            <a:r>
              <a:rPr lang="en-US" sz="2700" b="0" dirty="0" err="1"/>
              <a:t>mājās</a:t>
            </a:r>
            <a:r>
              <a:rPr lang="en-US" sz="2700" b="0" dirty="0"/>
              <a:t> (</a:t>
            </a:r>
            <a:r>
              <a:rPr lang="en-US" sz="2700" b="0" dirty="0" err="1"/>
              <a:t>vingrināšanās</a:t>
            </a:r>
            <a:r>
              <a:rPr lang="en-US" sz="2700" b="0" dirty="0"/>
              <a:t>, </a:t>
            </a:r>
            <a:r>
              <a:rPr lang="en-US" sz="2700" b="0" dirty="0" err="1"/>
              <a:t>prakses</a:t>
            </a:r>
            <a:r>
              <a:rPr lang="en-US" sz="2700" b="0" dirty="0"/>
              <a:t> </a:t>
            </a:r>
            <a:r>
              <a:rPr lang="en-US" sz="2700" b="0" dirty="0" err="1"/>
              <a:t>laiks</a:t>
            </a:r>
            <a:r>
              <a:rPr lang="en-US" sz="2700" b="0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1A9EC2D-435F-875A-2DB3-DC9A52B8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46237"/>
            <a:ext cx="9601200" cy="4144963"/>
          </a:xfrm>
        </p:spPr>
        <p:txBody>
          <a:bodyPr/>
          <a:lstStyle/>
          <a:p>
            <a:pPr lvl="0" algn="just"/>
            <a:r>
              <a:rPr lang="en-US" b="1" dirty="0" err="1"/>
              <a:t>Ievērot</a:t>
            </a:r>
            <a:r>
              <a:rPr lang="en-US" b="1" dirty="0"/>
              <a:t> </a:t>
            </a:r>
            <a:r>
              <a:rPr lang="en-US" b="1" dirty="0" err="1"/>
              <a:t>regularitāti</a:t>
            </a:r>
            <a:r>
              <a:rPr lang="en-US" dirty="0"/>
              <a:t> – </a:t>
            </a:r>
            <a:r>
              <a:rPr lang="en-US" dirty="0" err="1"/>
              <a:t>palīdzēt</a:t>
            </a:r>
            <a:r>
              <a:rPr lang="en-US" dirty="0"/>
              <a:t> </a:t>
            </a:r>
            <a:r>
              <a:rPr lang="en-US" dirty="0" err="1"/>
              <a:t>izveidot</a:t>
            </a:r>
            <a:r>
              <a:rPr lang="en-US" dirty="0"/>
              <a:t> </a:t>
            </a:r>
            <a:r>
              <a:rPr lang="en-US" dirty="0" err="1"/>
              <a:t>noteiktu</a:t>
            </a:r>
            <a:r>
              <a:rPr lang="en-US" dirty="0"/>
              <a:t> </a:t>
            </a:r>
            <a:r>
              <a:rPr lang="en-US" dirty="0" err="1"/>
              <a:t>prakses</a:t>
            </a:r>
            <a:r>
              <a:rPr lang="en-US" dirty="0"/>
              <a:t> </a:t>
            </a:r>
            <a:r>
              <a:rPr lang="en-US" dirty="0" err="1"/>
              <a:t>grafiku</a:t>
            </a:r>
            <a:r>
              <a:rPr lang="en-US" dirty="0"/>
              <a:t> (</a:t>
            </a:r>
            <a:r>
              <a:rPr lang="en-US" dirty="0" err="1"/>
              <a:t>piemēram</a:t>
            </a:r>
            <a:r>
              <a:rPr lang="en-US" dirty="0"/>
              <a:t>, </a:t>
            </a:r>
            <a:r>
              <a:rPr lang="en-US" dirty="0" err="1"/>
              <a:t>katru</a:t>
            </a:r>
            <a:r>
              <a:rPr lang="en-US" dirty="0"/>
              <a:t> </a:t>
            </a:r>
            <a:r>
              <a:rPr lang="en-US" dirty="0" err="1"/>
              <a:t>dienu</a:t>
            </a:r>
            <a:r>
              <a:rPr lang="en-US" dirty="0"/>
              <a:t> 20–30 </a:t>
            </a:r>
            <a:r>
              <a:rPr lang="en-US" dirty="0" err="1"/>
              <a:t>minūtes</a:t>
            </a:r>
            <a:r>
              <a:rPr lang="en-US" dirty="0"/>
              <a:t>). </a:t>
            </a:r>
            <a:r>
              <a:rPr lang="en-US" i="1" dirty="0" err="1"/>
              <a:t>Labāk</a:t>
            </a:r>
            <a:r>
              <a:rPr lang="en-US" i="1" dirty="0"/>
              <a:t> </a:t>
            </a:r>
            <a:r>
              <a:rPr lang="en-US" i="1" dirty="0" err="1"/>
              <a:t>katru</a:t>
            </a:r>
            <a:r>
              <a:rPr lang="en-US" i="1" dirty="0"/>
              <a:t> </a:t>
            </a:r>
            <a:r>
              <a:rPr lang="en-US" i="1" dirty="0" err="1"/>
              <a:t>dienu</a:t>
            </a:r>
            <a:r>
              <a:rPr lang="en-US" i="1" dirty="0"/>
              <a:t> </a:t>
            </a:r>
            <a:r>
              <a:rPr lang="en-US" i="1" dirty="0" err="1"/>
              <a:t>mazliet</a:t>
            </a:r>
            <a:r>
              <a:rPr lang="en-US" i="1" dirty="0"/>
              <a:t>, </a:t>
            </a:r>
            <a:r>
              <a:rPr lang="en-US" i="1" dirty="0" err="1"/>
              <a:t>nekā</a:t>
            </a:r>
            <a:r>
              <a:rPr lang="en-US" i="1" dirty="0"/>
              <a:t> </a:t>
            </a:r>
            <a:r>
              <a:rPr lang="en-US" i="1" dirty="0" err="1"/>
              <a:t>reti</a:t>
            </a:r>
            <a:r>
              <a:rPr lang="en-US" i="1" dirty="0"/>
              <a:t> un </a:t>
            </a:r>
            <a:r>
              <a:rPr lang="en-US" i="1" dirty="0" err="1"/>
              <a:t>ļoti</a:t>
            </a:r>
            <a:r>
              <a:rPr lang="en-US" i="1" dirty="0"/>
              <a:t> </a:t>
            </a:r>
            <a:r>
              <a:rPr lang="en-US" i="1" dirty="0" err="1"/>
              <a:t>ilgi</a:t>
            </a:r>
            <a:r>
              <a:rPr lang="en-US" i="1" dirty="0"/>
              <a:t>.</a:t>
            </a:r>
          </a:p>
          <a:p>
            <a:pPr lvl="0" algn="just"/>
            <a:r>
              <a:rPr lang="en-US" b="1" dirty="0" err="1"/>
              <a:t>Radīt</a:t>
            </a:r>
            <a:r>
              <a:rPr lang="en-US" b="1" dirty="0"/>
              <a:t> </a:t>
            </a:r>
            <a:r>
              <a:rPr lang="en-US" b="1" dirty="0" err="1"/>
              <a:t>vidi</a:t>
            </a:r>
            <a:r>
              <a:rPr lang="en-US" dirty="0"/>
              <a:t> – </a:t>
            </a:r>
            <a:r>
              <a:rPr lang="en-US" dirty="0" err="1"/>
              <a:t>nodrošināt</a:t>
            </a:r>
            <a:r>
              <a:rPr lang="en-US" dirty="0"/>
              <a:t> </a:t>
            </a:r>
            <a:r>
              <a:rPr lang="en-US" dirty="0" err="1"/>
              <a:t>mierīgu</a:t>
            </a:r>
            <a:r>
              <a:rPr lang="en-US" dirty="0"/>
              <a:t> </a:t>
            </a:r>
            <a:r>
              <a:rPr lang="en-US" dirty="0" err="1"/>
              <a:t>vietu</a:t>
            </a:r>
            <a:r>
              <a:rPr lang="en-US" dirty="0"/>
              <a:t>,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 var </a:t>
            </a:r>
            <a:r>
              <a:rPr lang="en-US" dirty="0" err="1"/>
              <a:t>vingrināties</a:t>
            </a:r>
            <a:r>
              <a:rPr lang="en-US" dirty="0"/>
              <a:t> bez </a:t>
            </a:r>
            <a:r>
              <a:rPr lang="en-US" dirty="0" err="1"/>
              <a:t>traucējumiem</a:t>
            </a:r>
            <a:r>
              <a:rPr lang="en-US" dirty="0"/>
              <a:t>.</a:t>
            </a:r>
          </a:p>
          <a:p>
            <a:pPr lvl="0" algn="just"/>
            <a:r>
              <a:rPr lang="en-US" b="1" dirty="0" err="1"/>
              <a:t>Uzklausīt</a:t>
            </a:r>
            <a:r>
              <a:rPr lang="en-US" dirty="0"/>
              <a:t> – </a:t>
            </a:r>
            <a:r>
              <a:rPr lang="en-US" dirty="0" err="1"/>
              <a:t>paprasīt</a:t>
            </a:r>
            <a:r>
              <a:rPr lang="en-US" dirty="0"/>
              <a:t>, lai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nospēlē</a:t>
            </a:r>
            <a:r>
              <a:rPr lang="en-US" dirty="0"/>
              <a:t> </a:t>
            </a:r>
            <a:r>
              <a:rPr lang="en-US" dirty="0" err="1"/>
              <a:t>kādu</a:t>
            </a:r>
            <a:r>
              <a:rPr lang="en-US" dirty="0"/>
              <a:t> </a:t>
            </a:r>
            <a:r>
              <a:rPr lang="en-US" dirty="0" err="1"/>
              <a:t>skaņdarbu</a:t>
            </a:r>
            <a:r>
              <a:rPr lang="en-US" dirty="0"/>
              <a:t> </a:t>
            </a:r>
            <a:r>
              <a:rPr lang="en-US" dirty="0" err="1"/>
              <a:t>mājiniekiem</a:t>
            </a:r>
            <a:r>
              <a:rPr lang="en-US" dirty="0"/>
              <a:t>. </a:t>
            </a:r>
            <a:r>
              <a:rPr lang="en-US" i="1" dirty="0"/>
              <a:t>Tas </a:t>
            </a:r>
            <a:r>
              <a:rPr lang="en-US" i="1" dirty="0" err="1"/>
              <a:t>stiprina</a:t>
            </a:r>
            <a:r>
              <a:rPr lang="en-US" i="1" dirty="0"/>
              <a:t> </a:t>
            </a:r>
            <a:r>
              <a:rPr lang="en-US" i="1" dirty="0" err="1"/>
              <a:t>viņa</a:t>
            </a:r>
            <a:r>
              <a:rPr lang="en-US" i="1" dirty="0"/>
              <a:t> </a:t>
            </a:r>
            <a:r>
              <a:rPr lang="en-US" i="1" dirty="0" err="1"/>
              <a:t>pārliecību</a:t>
            </a:r>
            <a:r>
              <a:rPr lang="en-US" i="1" dirty="0"/>
              <a:t>.</a:t>
            </a:r>
          </a:p>
          <a:p>
            <a:pPr lvl="0" algn="just"/>
            <a:r>
              <a:rPr lang="en-US" b="1" dirty="0" err="1"/>
              <a:t>Iedrošināt</a:t>
            </a:r>
            <a:r>
              <a:rPr lang="en-US" b="1" dirty="0"/>
              <a:t>, </a:t>
            </a:r>
            <a:r>
              <a:rPr lang="en-US" b="1" dirty="0" err="1"/>
              <a:t>nevis</a:t>
            </a:r>
            <a:r>
              <a:rPr lang="en-US" b="1" dirty="0"/>
              <a:t> </a:t>
            </a:r>
            <a:r>
              <a:rPr lang="en-US" b="1" dirty="0" err="1"/>
              <a:t>kritizēt</a:t>
            </a:r>
            <a:r>
              <a:rPr lang="en-US" dirty="0"/>
              <a:t> – </a:t>
            </a:r>
            <a:r>
              <a:rPr lang="en-US" dirty="0" err="1"/>
              <a:t>slavēt</a:t>
            </a:r>
            <a:r>
              <a:rPr lang="en-US" dirty="0"/>
              <a:t> par </a:t>
            </a:r>
            <a:r>
              <a:rPr lang="en-US" dirty="0" err="1"/>
              <a:t>centību</a:t>
            </a:r>
            <a:r>
              <a:rPr lang="en-US" dirty="0"/>
              <a:t>, ne </a:t>
            </a:r>
            <a:r>
              <a:rPr lang="en-US" dirty="0" err="1"/>
              <a:t>tikai</a:t>
            </a:r>
            <a:r>
              <a:rPr lang="en-US" dirty="0"/>
              <a:t> par </a:t>
            </a:r>
            <a:r>
              <a:rPr lang="en-US" dirty="0" err="1"/>
              <a:t>rezultātu</a:t>
            </a:r>
            <a:r>
              <a:rPr lang="en-US" dirty="0"/>
              <a:t>.</a:t>
            </a:r>
          </a:p>
          <a:p>
            <a:pPr lvl="0" algn="just"/>
            <a:r>
              <a:rPr lang="en-US" b="1" dirty="0" err="1"/>
              <a:t>Atgādināt</a:t>
            </a:r>
            <a:r>
              <a:rPr lang="en-US" b="1" dirty="0"/>
              <a:t> par </a:t>
            </a:r>
            <a:r>
              <a:rPr lang="en-US" b="1" dirty="0" err="1"/>
              <a:t>skolotāja</a:t>
            </a:r>
            <a:r>
              <a:rPr lang="en-US" b="1" dirty="0"/>
              <a:t> </a:t>
            </a:r>
            <a:r>
              <a:rPr lang="en-US" b="1" dirty="0" err="1"/>
              <a:t>norādījumiem</a:t>
            </a:r>
            <a:r>
              <a:rPr lang="en-US" dirty="0"/>
              <a:t> – </a:t>
            </a:r>
            <a:r>
              <a:rPr lang="en-US" dirty="0" err="1"/>
              <a:t>palīdzēt</a:t>
            </a:r>
            <a:r>
              <a:rPr lang="en-US" dirty="0"/>
              <a:t> </a:t>
            </a:r>
            <a:r>
              <a:rPr lang="en-US" dirty="0" err="1"/>
              <a:t>sekot</a:t>
            </a:r>
            <a:r>
              <a:rPr lang="en-US" dirty="0"/>
              <a:t> </a:t>
            </a:r>
            <a:r>
              <a:rPr lang="en-US" dirty="0" err="1"/>
              <a:t>līdzi</a:t>
            </a:r>
            <a:r>
              <a:rPr lang="en-US" dirty="0"/>
              <a:t> </a:t>
            </a:r>
            <a:r>
              <a:rPr lang="en-US" dirty="0" err="1"/>
              <a:t>piezīmēm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uzdevumiem</a:t>
            </a:r>
            <a:r>
              <a:rPr lang="en-US" dirty="0"/>
              <a:t>, ko </a:t>
            </a:r>
            <a:r>
              <a:rPr lang="en-US" dirty="0" err="1"/>
              <a:t>pedagogs</a:t>
            </a:r>
            <a:r>
              <a:rPr lang="en-US" dirty="0"/>
              <a:t> devis </a:t>
            </a:r>
            <a:r>
              <a:rPr lang="en-US" dirty="0" err="1"/>
              <a:t>mājās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8F45D049-D482-790C-D1EB-E1BDA2E7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149225"/>
            <a:ext cx="1550353" cy="9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34EC2E-9B6D-8B68-6679-708D7D97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KOMUNIKĀCIJA AR PEDAGOGIEM</a:t>
            </a:r>
            <a:br>
              <a:rPr lang="lv-LV" dirty="0"/>
            </a:br>
            <a:r>
              <a:rPr lang="lv-LV" sz="2400" b="0" dirty="0"/>
              <a:t>Galvenie kanāli</a:t>
            </a:r>
            <a:endParaRPr lang="en-US" b="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174D003-00F6-EEF8-88F9-B51C4649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Tiešā</a:t>
            </a:r>
            <a:r>
              <a:rPr lang="en-US" b="1" dirty="0"/>
              <a:t> </a:t>
            </a:r>
            <a:r>
              <a:rPr lang="en-US" b="1" dirty="0" err="1"/>
              <a:t>saziņa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pedagogu</a:t>
            </a:r>
            <a:r>
              <a:rPr lang="en-US" dirty="0"/>
              <a:t> – </a:t>
            </a:r>
            <a:r>
              <a:rPr lang="en-US" dirty="0" err="1"/>
              <a:t>visbiežāk</a:t>
            </a:r>
            <a:r>
              <a:rPr lang="en-US" dirty="0"/>
              <a:t> par </a:t>
            </a:r>
            <a:r>
              <a:rPr lang="en-US" dirty="0" err="1"/>
              <a:t>individuālajām</a:t>
            </a:r>
            <a:r>
              <a:rPr lang="en-US" dirty="0"/>
              <a:t> </a:t>
            </a:r>
            <a:r>
              <a:rPr lang="en-US" dirty="0" err="1"/>
              <a:t>stundām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lv-LV" i="1" dirty="0"/>
              <a:t>stundu saraksts</a:t>
            </a:r>
            <a:r>
              <a:rPr lang="en-US" i="1" dirty="0"/>
              <a:t>, </a:t>
            </a:r>
            <a:r>
              <a:rPr lang="en-US" i="1" dirty="0" err="1"/>
              <a:t>mājasdarbi</a:t>
            </a:r>
            <a:r>
              <a:rPr lang="en-US" i="1" dirty="0"/>
              <a:t>, </a:t>
            </a:r>
            <a:r>
              <a:rPr lang="en-US" i="1" dirty="0" err="1"/>
              <a:t>kavējumi</a:t>
            </a:r>
            <a:r>
              <a:rPr lang="en-US" i="1" dirty="0"/>
              <a:t>).</a:t>
            </a:r>
          </a:p>
          <a:p>
            <a:pPr lvl="0"/>
            <a:r>
              <a:rPr lang="en-US" b="1" dirty="0" err="1"/>
              <a:t>Administrācijas</a:t>
            </a:r>
            <a:r>
              <a:rPr lang="en-US" b="1" dirty="0"/>
              <a:t> </a:t>
            </a:r>
            <a:r>
              <a:rPr lang="en-US" b="1" dirty="0" err="1"/>
              <a:t>kontakti</a:t>
            </a:r>
            <a:r>
              <a:rPr lang="en-US" dirty="0"/>
              <a:t> – e-pasts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tālrunis</a:t>
            </a:r>
            <a:r>
              <a:rPr lang="en-US" dirty="0"/>
              <a:t>, ko </a:t>
            </a:r>
            <a:r>
              <a:rPr lang="en-US" dirty="0" err="1"/>
              <a:t>izmanto</a:t>
            </a:r>
            <a:r>
              <a:rPr lang="en-US" dirty="0"/>
              <a:t> </a:t>
            </a:r>
            <a:r>
              <a:rPr lang="en-US" dirty="0" err="1"/>
              <a:t>oficiālai</a:t>
            </a:r>
            <a:r>
              <a:rPr lang="en-US" dirty="0"/>
              <a:t> </a:t>
            </a:r>
            <a:r>
              <a:rPr lang="en-US" dirty="0" err="1"/>
              <a:t>informācijai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piemēram</a:t>
            </a:r>
            <a:r>
              <a:rPr lang="en-US" i="1" dirty="0"/>
              <a:t>, </a:t>
            </a:r>
            <a:r>
              <a:rPr lang="en-US" i="1" dirty="0" err="1"/>
              <a:t>iesniegumi</a:t>
            </a:r>
            <a:r>
              <a:rPr lang="en-US" i="1" dirty="0"/>
              <a:t>, </a:t>
            </a:r>
            <a:r>
              <a:rPr lang="en-US" i="1" dirty="0" err="1"/>
              <a:t>maksājumu</a:t>
            </a:r>
            <a:r>
              <a:rPr lang="en-US" i="1" dirty="0"/>
              <a:t> </a:t>
            </a:r>
            <a:r>
              <a:rPr lang="en-US" i="1" dirty="0" err="1"/>
              <a:t>jautājumi</a:t>
            </a:r>
            <a:r>
              <a:rPr lang="en-US" i="1" dirty="0"/>
              <a:t>).</a:t>
            </a:r>
          </a:p>
          <a:p>
            <a:pPr lvl="0"/>
            <a:r>
              <a:rPr lang="en-US" b="1" dirty="0" err="1"/>
              <a:t>Skolas</a:t>
            </a:r>
            <a:r>
              <a:rPr lang="en-US" b="1" dirty="0"/>
              <a:t> </a:t>
            </a:r>
            <a:r>
              <a:rPr lang="en-US" b="1" dirty="0" err="1"/>
              <a:t>informācijas</a:t>
            </a:r>
            <a:r>
              <a:rPr lang="en-US" b="1" dirty="0"/>
              <a:t> </a:t>
            </a:r>
            <a:r>
              <a:rPr lang="en-US" b="1" dirty="0" err="1"/>
              <a:t>kanāli</a:t>
            </a:r>
            <a:r>
              <a:rPr lang="en-US" dirty="0"/>
              <a:t> – </a:t>
            </a:r>
            <a:r>
              <a:rPr lang="lv-LV" dirty="0">
                <a:solidFill>
                  <a:srgbClr val="FF0000"/>
                </a:solidFill>
              </a:rPr>
              <a:t>muzika.nica.lv</a:t>
            </a:r>
            <a:r>
              <a:rPr lang="en-US" dirty="0"/>
              <a:t>, e-</a:t>
            </a:r>
            <a:r>
              <a:rPr lang="en-US" dirty="0" err="1"/>
              <a:t>klase</a:t>
            </a:r>
            <a:r>
              <a:rPr lang="en-US" dirty="0"/>
              <a:t>,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publicēta</a:t>
            </a:r>
            <a:r>
              <a:rPr lang="en-US" dirty="0"/>
              <a:t> </a:t>
            </a:r>
            <a:r>
              <a:rPr lang="en-US" dirty="0" err="1"/>
              <a:t>aktuālā</a:t>
            </a:r>
            <a:r>
              <a:rPr lang="en-US" dirty="0"/>
              <a:t> </a:t>
            </a:r>
            <a:r>
              <a:rPr lang="en-US" dirty="0" err="1"/>
              <a:t>informācija</a:t>
            </a:r>
            <a:r>
              <a:rPr lang="en-US" dirty="0"/>
              <a:t> par </a:t>
            </a:r>
            <a:r>
              <a:rPr lang="en-US" dirty="0" err="1"/>
              <a:t>pasākumiem</a:t>
            </a:r>
            <a:r>
              <a:rPr lang="en-US" dirty="0"/>
              <a:t>, </a:t>
            </a:r>
            <a:r>
              <a:rPr lang="en-US" dirty="0" err="1"/>
              <a:t>koncertiem</a:t>
            </a:r>
            <a:r>
              <a:rPr lang="en-US" dirty="0"/>
              <a:t>, </a:t>
            </a:r>
            <a:r>
              <a:rPr lang="en-US" dirty="0" err="1"/>
              <a:t>izmaiņām</a:t>
            </a:r>
            <a:r>
              <a:rPr lang="lv-LV" dirty="0"/>
              <a:t>, </a:t>
            </a:r>
            <a:r>
              <a:rPr lang="lv-LV" dirty="0" err="1"/>
              <a:t>facebook</a:t>
            </a:r>
            <a:r>
              <a:rPr lang="lv-LV" dirty="0"/>
              <a:t> – Nīcas Mūzikas skola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Sapulces</a:t>
            </a:r>
            <a:r>
              <a:rPr lang="en-US" b="1" dirty="0"/>
              <a:t> un </a:t>
            </a:r>
            <a:r>
              <a:rPr lang="en-US" b="1" dirty="0" err="1"/>
              <a:t>individuālas</a:t>
            </a:r>
            <a:r>
              <a:rPr lang="en-US" b="1" dirty="0"/>
              <a:t> </a:t>
            </a:r>
            <a:r>
              <a:rPr lang="en-US" b="1" dirty="0" err="1"/>
              <a:t>sarunas</a:t>
            </a:r>
            <a:r>
              <a:rPr lang="en-US" dirty="0"/>
              <a:t> – </a:t>
            </a:r>
            <a:r>
              <a:rPr lang="en-US" dirty="0" err="1"/>
              <a:t>plānotas</a:t>
            </a:r>
            <a:r>
              <a:rPr lang="en-US" dirty="0"/>
              <a:t> </a:t>
            </a:r>
            <a:r>
              <a:rPr lang="en-US" dirty="0" err="1"/>
              <a:t>tikšanās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skolotājiem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direktoru</a:t>
            </a:r>
            <a:r>
              <a:rPr lang="en-US" dirty="0"/>
              <a:t>, lai </a:t>
            </a:r>
            <a:r>
              <a:rPr lang="en-US" dirty="0" err="1"/>
              <a:t>pārrunātu</a:t>
            </a:r>
            <a:r>
              <a:rPr lang="en-US" dirty="0"/>
              <a:t>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progresu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804855DF-AE66-3EA1-3A8F-81266CB6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465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AF1FA9-D8E4-8092-FC4D-54F65E82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PRAKTISKIE JAUTĀJUMI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C297FE6-C910-56D5-AE41-3FD40313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46239"/>
            <a:ext cx="9601200" cy="446795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err="1"/>
              <a:t>Instrumentu</a:t>
            </a:r>
            <a:r>
              <a:rPr lang="en-US" b="1" dirty="0"/>
              <a:t> </a:t>
            </a:r>
            <a:r>
              <a:rPr lang="en-US" b="1" dirty="0" err="1"/>
              <a:t>iegāde</a:t>
            </a:r>
            <a:r>
              <a:rPr lang="en-US" b="1" dirty="0"/>
              <a:t> </a:t>
            </a:r>
            <a:r>
              <a:rPr lang="en-US" b="1" dirty="0" err="1"/>
              <a:t>vai</a:t>
            </a:r>
            <a:r>
              <a:rPr lang="en-US" b="1" dirty="0"/>
              <a:t> </a:t>
            </a:r>
            <a:r>
              <a:rPr lang="en-US" b="1" dirty="0" err="1"/>
              <a:t>noma</a:t>
            </a:r>
            <a:r>
              <a:rPr lang="en-US" b="1" dirty="0"/>
              <a:t>, </a:t>
            </a:r>
            <a:r>
              <a:rPr lang="en-US" b="1" dirty="0" err="1"/>
              <a:t>uzturēšana</a:t>
            </a:r>
            <a:r>
              <a:rPr lang="lv-LV" b="1" dirty="0"/>
              <a:t>:</a:t>
            </a:r>
            <a:r>
              <a:rPr lang="en-US" b="1" dirty="0"/>
              <a:t> </a:t>
            </a:r>
            <a:endParaRPr lang="lv-LV" b="1" dirty="0"/>
          </a:p>
          <a:p>
            <a:pPr lvl="0"/>
            <a:r>
              <a:rPr lang="lv-LV" dirty="0">
                <a:solidFill>
                  <a:schemeClr val="tx2"/>
                </a:solidFill>
              </a:rPr>
              <a:t>Skola, iespēju robežās iznomā mūzikas instrumentus (tiek slēgts instrumentu īres līgums), par īri nav jāmaksā, bet pašiem regulāri jāveic instrumentu apkopes;</a:t>
            </a:r>
          </a:p>
          <a:p>
            <a:pPr lvl="0"/>
            <a:r>
              <a:rPr lang="lv-LV" dirty="0">
                <a:solidFill>
                  <a:schemeClr val="tx2"/>
                </a:solidFill>
              </a:rPr>
              <a:t>Bojājumu gadījumā, instrumentu remonts jāapmaksā vecākiem;</a:t>
            </a:r>
          </a:p>
          <a:p>
            <a:pPr lvl="0"/>
            <a:r>
              <a:rPr lang="lv-LV" dirty="0">
                <a:solidFill>
                  <a:schemeClr val="tx2"/>
                </a:solidFill>
              </a:rPr>
              <a:t>Nozaudēšanas gadījumā jāsedz līgumā norādītā instrumenta vērtība</a:t>
            </a:r>
          </a:p>
          <a:p>
            <a:pPr lvl="0"/>
            <a:r>
              <a:rPr lang="en-US" b="1" dirty="0" err="1"/>
              <a:t>Mācību</a:t>
            </a:r>
            <a:r>
              <a:rPr lang="en-US" b="1" dirty="0"/>
              <a:t> </a:t>
            </a:r>
            <a:r>
              <a:rPr lang="en-US" b="1" dirty="0" err="1"/>
              <a:t>maksas</a:t>
            </a:r>
            <a:r>
              <a:rPr lang="en-US" b="1" dirty="0"/>
              <a:t> </a:t>
            </a:r>
            <a:r>
              <a:rPr lang="en-US" b="1" dirty="0" err="1"/>
              <a:t>kārtība</a:t>
            </a:r>
            <a:r>
              <a:rPr lang="en-US" b="1" dirty="0"/>
              <a:t>, termini</a:t>
            </a:r>
            <a:r>
              <a:rPr lang="lv-LV" b="1" dirty="0"/>
              <a:t>:</a:t>
            </a:r>
            <a:r>
              <a:rPr lang="en-US" b="1" dirty="0"/>
              <a:t> </a:t>
            </a:r>
            <a:endParaRPr lang="lv-LV" b="1" dirty="0"/>
          </a:p>
          <a:p>
            <a:pPr lvl="0"/>
            <a:r>
              <a:rPr lang="lv-LV" dirty="0"/>
              <a:t>Līdz katra nākošā mēneša 20. datumam (par iepriekšējo mēnesi) uz norādīto e – pastu saņemsiet rēķinu, kurš jāapmaksā līdz mēneša beigām.</a:t>
            </a:r>
          </a:p>
          <a:p>
            <a:pPr lvl="0"/>
            <a:r>
              <a:rPr lang="lv-LV" dirty="0"/>
              <a:t>Lai varētu piemērot mācību maksas atlaides, katra mācību gada sākumā jāiesniedz vecāku iesniegums un jāuzrāda attaisnojošs dokuments!!!</a:t>
            </a:r>
          </a:p>
          <a:p>
            <a:pPr lvl="0"/>
            <a:r>
              <a:rPr lang="lv-LV" dirty="0"/>
              <a:t>Vecāku līdzfinansējums sākot no 1. klases (sagatavošanas klasei nav jāmaksā)</a:t>
            </a:r>
          </a:p>
          <a:p>
            <a:pPr lvl="0"/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FE790982-19D3-E972-AAE6-5C5A51E9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711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D367D9-5F4B-D962-9775-055F3FEE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SKOLAS IEKŠEJIE NOTEIKUMI</a:t>
            </a:r>
            <a:br>
              <a:rPr lang="lv-LV" dirty="0"/>
            </a:br>
            <a:r>
              <a:rPr lang="lv-LV" sz="2400" b="0" dirty="0"/>
              <a:t>Uzvedība, materiālu glabāšana</a:t>
            </a:r>
            <a:endParaRPr lang="en-US" b="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9C08361-A2AB-02CF-E334-3A507743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1799303"/>
            <a:ext cx="10746658" cy="3991897"/>
          </a:xfrm>
        </p:spPr>
        <p:txBody>
          <a:bodyPr>
            <a:normAutofit fontScale="85000" lnSpcReduction="20000"/>
          </a:bodyPr>
          <a:lstStyle/>
          <a:p>
            <a:endParaRPr lang="lv-LV" dirty="0">
              <a:latin typeface="Calibri" panose="020F0502020204030204" pitchFamily="34" charset="0"/>
            </a:endParaRPr>
          </a:p>
          <a:p>
            <a:r>
              <a:rPr lang="lv-LV" sz="2400" dirty="0">
                <a:latin typeface="+mj-lt"/>
              </a:rPr>
              <a:t>Sveicināt pedagogus, pašvaldības darbiniekus, pieaugušos,  ne tikai skolā, pašvaldības ēkā, bet arī uz ielas;</a:t>
            </a:r>
          </a:p>
          <a:p>
            <a:r>
              <a:rPr lang="lv-LV" sz="2400" dirty="0">
                <a:latin typeface="+mj-lt"/>
              </a:rPr>
              <a:t>Ar cieņu izturēties pret saviem skolas biedriem, aizliegts lietot necenzētus vārdus, fiziski vai emocionāli aizskart skolas biedrus, ar neadekvātu uzvedību traucēt mācību stundu.</a:t>
            </a:r>
          </a:p>
          <a:p>
            <a:r>
              <a:rPr lang="lv-LV" sz="2400" dirty="0">
                <a:latin typeface="+mj-lt"/>
              </a:rPr>
              <a:t>Saudzīgi izturēties pret skolas inventāru, telpām, kultūras nama un pašvaldības ēkas telpām, neatstāt aiz sevis gružus, nekārtību;</a:t>
            </a:r>
          </a:p>
          <a:p>
            <a:r>
              <a:rPr lang="lv-LV" sz="2400" dirty="0">
                <a:latin typeface="+mj-lt"/>
              </a:rPr>
              <a:t>Aizliegts skriet pa skolas telpām (arī pašvaldības) un kāpnēm, grūstīties, nevajadzīgi vizināties ar liftu;</a:t>
            </a:r>
          </a:p>
          <a:p>
            <a:r>
              <a:rPr lang="lv-LV" sz="2400" dirty="0">
                <a:latin typeface="+mj-lt"/>
              </a:rPr>
              <a:t>Tualetes podos nedrīkst mest papīrus un citus priekšmetus, kas varētu traucēt tualetes normālu funkcionēšanu;</a:t>
            </a:r>
          </a:p>
          <a:p>
            <a:r>
              <a:rPr lang="lv-LV" sz="2400" dirty="0">
                <a:latin typeface="+mj-lt"/>
              </a:rPr>
              <a:t>Skolas pasākumos, eksāmenos skolā jāierodas svētku tērpā (melnbalts apģērbs, kurpes).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E15C2B9C-DF61-0E1B-65CC-BF88680D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93" y="225759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SKOLAS MISIJA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226" y="1863214"/>
            <a:ext cx="9601200" cy="38099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v-LV" dirty="0"/>
              <a:t>P</a:t>
            </a:r>
            <a:r>
              <a:rPr lang="en-US" dirty="0" err="1"/>
              <a:t>rofesionāla</a:t>
            </a:r>
            <a:r>
              <a:rPr lang="en-US" dirty="0"/>
              <a:t> </a:t>
            </a:r>
            <a:r>
              <a:rPr lang="en-US" dirty="0" err="1"/>
              <a:t>audzēkņu</a:t>
            </a:r>
            <a:r>
              <a:rPr lang="en-US" dirty="0"/>
              <a:t> </a:t>
            </a:r>
            <a:r>
              <a:rPr lang="en-US" dirty="0" err="1"/>
              <a:t>muzikālā</a:t>
            </a:r>
            <a:r>
              <a:rPr lang="en-US" dirty="0"/>
              <a:t> </a:t>
            </a:r>
            <a:r>
              <a:rPr lang="en-US" dirty="0" err="1"/>
              <a:t>izglītošana</a:t>
            </a:r>
            <a:r>
              <a:rPr lang="en-US" dirty="0"/>
              <a:t> </a:t>
            </a:r>
            <a:r>
              <a:rPr lang="en-US" dirty="0" err="1"/>
              <a:t>pozitīvā</a:t>
            </a:r>
            <a:r>
              <a:rPr lang="en-US" dirty="0"/>
              <a:t>, </a:t>
            </a:r>
            <a:r>
              <a:rPr lang="en-US" dirty="0" err="1"/>
              <a:t>izaugsmi</a:t>
            </a:r>
            <a:r>
              <a:rPr lang="en-US" dirty="0"/>
              <a:t> </a:t>
            </a:r>
            <a:r>
              <a:rPr lang="en-US" dirty="0" err="1"/>
              <a:t>atbalstošā</a:t>
            </a:r>
            <a:r>
              <a:rPr lang="en-US" dirty="0"/>
              <a:t> </a:t>
            </a:r>
            <a:r>
              <a:rPr lang="en-US" dirty="0" err="1"/>
              <a:t>kultūrvidē</a:t>
            </a:r>
            <a:r>
              <a:rPr lang="en-US" dirty="0"/>
              <a:t>, </a:t>
            </a:r>
            <a:r>
              <a:rPr lang="en-US" dirty="0" err="1"/>
              <a:t>audzinot</a:t>
            </a:r>
            <a:r>
              <a:rPr lang="en-US" dirty="0"/>
              <a:t> </a:t>
            </a:r>
            <a:r>
              <a:rPr lang="en-US" dirty="0" err="1"/>
              <a:t>vērtīborientētas</a:t>
            </a:r>
            <a:r>
              <a:rPr lang="en-US" dirty="0"/>
              <a:t> </a:t>
            </a:r>
            <a:r>
              <a:rPr lang="en-US" dirty="0" err="1"/>
              <a:t>personības</a:t>
            </a:r>
            <a:r>
              <a:rPr lang="en-US" dirty="0"/>
              <a:t>, kas </a:t>
            </a:r>
            <a:r>
              <a:rPr lang="en-US" dirty="0" err="1"/>
              <a:t>spēj</a:t>
            </a:r>
            <a:r>
              <a:rPr lang="en-US" dirty="0"/>
              <a:t> </a:t>
            </a:r>
            <a:r>
              <a:rPr lang="en-US" dirty="0" err="1"/>
              <a:t>mīlēt</a:t>
            </a:r>
            <a:r>
              <a:rPr lang="en-US" dirty="0"/>
              <a:t>, </a:t>
            </a:r>
            <a:r>
              <a:rPr lang="en-US" dirty="0" err="1"/>
              <a:t>cienīt</a:t>
            </a:r>
            <a:r>
              <a:rPr lang="en-US" dirty="0"/>
              <a:t>, </a:t>
            </a:r>
            <a:r>
              <a:rPr lang="en-US" dirty="0" err="1"/>
              <a:t>būt</a:t>
            </a:r>
            <a:r>
              <a:rPr lang="en-US" dirty="0"/>
              <a:t> </a:t>
            </a:r>
            <a:r>
              <a:rPr lang="en-US" dirty="0" err="1"/>
              <a:t>radošas</a:t>
            </a:r>
            <a:r>
              <a:rPr lang="en-US" dirty="0"/>
              <a:t> un </a:t>
            </a:r>
            <a:r>
              <a:rPr lang="en-US" dirty="0" err="1"/>
              <a:t>tolerantas</a:t>
            </a:r>
            <a:r>
              <a:rPr lang="en-US" dirty="0"/>
              <a:t>, </a:t>
            </a:r>
            <a:r>
              <a:rPr lang="en-US" dirty="0" err="1"/>
              <a:t>pieņemt</a:t>
            </a:r>
            <a:r>
              <a:rPr lang="en-US" dirty="0"/>
              <a:t> </a:t>
            </a:r>
            <a:r>
              <a:rPr lang="en-US" dirty="0" err="1"/>
              <a:t>lēmumus</a:t>
            </a:r>
            <a:r>
              <a:rPr lang="en-US" dirty="0"/>
              <a:t>, </a:t>
            </a:r>
            <a:r>
              <a:rPr lang="en-US" dirty="0" err="1"/>
              <a:t>sasniegt</a:t>
            </a:r>
            <a:r>
              <a:rPr lang="en-US" dirty="0"/>
              <a:t> </a:t>
            </a:r>
            <a:r>
              <a:rPr lang="en-US" dirty="0" err="1"/>
              <a:t>mērķus</a:t>
            </a:r>
            <a:r>
              <a:rPr lang="en-US" dirty="0"/>
              <a:t>, </a:t>
            </a:r>
            <a:r>
              <a:rPr lang="en-US" dirty="0" err="1"/>
              <a:t>uzņemties</a:t>
            </a:r>
            <a:r>
              <a:rPr lang="en-US" dirty="0"/>
              <a:t> </a:t>
            </a:r>
            <a:r>
              <a:rPr lang="en-US" dirty="0" err="1"/>
              <a:t>atbildību</a:t>
            </a:r>
            <a:r>
              <a:rPr lang="en-US" dirty="0"/>
              <a:t>, </a:t>
            </a:r>
            <a:r>
              <a:rPr lang="en-US" dirty="0" err="1"/>
              <a:t>sadarboties</a:t>
            </a:r>
            <a:r>
              <a:rPr lang="en-US" dirty="0"/>
              <a:t> un </a:t>
            </a:r>
            <a:r>
              <a:rPr lang="en-US" dirty="0" err="1"/>
              <a:t>būt</a:t>
            </a:r>
            <a:r>
              <a:rPr lang="en-US" dirty="0"/>
              <a:t> </a:t>
            </a:r>
            <a:r>
              <a:rPr lang="en-US" dirty="0" err="1"/>
              <a:t>konkurētspējīgas</a:t>
            </a:r>
            <a:r>
              <a:rPr lang="en-US" dirty="0"/>
              <a:t> </a:t>
            </a:r>
            <a:r>
              <a:rPr lang="en-US" dirty="0" err="1"/>
              <a:t>kvalitatīvas</a:t>
            </a:r>
            <a:r>
              <a:rPr lang="en-US" dirty="0"/>
              <a:t> </a:t>
            </a:r>
            <a:r>
              <a:rPr lang="en-US" dirty="0" err="1"/>
              <a:t>tālākizglītības</a:t>
            </a:r>
            <a:r>
              <a:rPr lang="en-US" dirty="0"/>
              <a:t> </a:t>
            </a:r>
            <a:r>
              <a:rPr lang="en-US" dirty="0" err="1"/>
              <a:t>ieguves</a:t>
            </a:r>
            <a:r>
              <a:rPr lang="en-US" dirty="0"/>
              <a:t> </a:t>
            </a:r>
            <a:r>
              <a:rPr lang="en-US" dirty="0" err="1"/>
              <a:t>procesā</a:t>
            </a:r>
            <a:r>
              <a:rPr lang="en-US" dirty="0"/>
              <a:t> </a:t>
            </a:r>
            <a:r>
              <a:rPr lang="en-US" dirty="0" err="1"/>
              <a:t>mūsdienu</a:t>
            </a:r>
            <a:r>
              <a:rPr lang="en-US" dirty="0"/>
              <a:t> </a:t>
            </a:r>
            <a:r>
              <a:rPr lang="en-US" dirty="0" err="1"/>
              <a:t>pasaulē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E46A0789-7100-B2BE-D701-BB653F1A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5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C8F9C7-1F0A-2044-28DC-072B3D1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AUDZĒKŅU PIENĀKUMI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D61CBFE-7EE4-81DA-04EF-7EAE2114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lv-LV" sz="2400" dirty="0">
                <a:latin typeface="+mj-lt"/>
                <a:cs typeface="Calibri" panose="020F0502020204030204" pitchFamily="34" charset="0"/>
              </a:rPr>
              <a:t>Apzinīgi un godprātīgi apgūt profesionālās ievirzes izglītības programmas prasības</a:t>
            </a:r>
          </a:p>
          <a:p>
            <a:pPr marL="624078" indent="-514350">
              <a:buAutoNum type="arabicPeriod"/>
            </a:pPr>
            <a:r>
              <a:rPr lang="lv-LV" sz="2400" dirty="0">
                <a:latin typeface="+mj-lt"/>
                <a:cs typeface="Calibri" panose="020F0502020204030204" pitchFamily="34" charset="0"/>
              </a:rPr>
              <a:t>Sistemātiski gatavoties mācību nodarbībām</a:t>
            </a:r>
          </a:p>
          <a:p>
            <a:pPr marL="624078" indent="-514350">
              <a:buAutoNum type="arabicPeriod"/>
            </a:pPr>
            <a:r>
              <a:rPr lang="lv-LV" sz="2400" dirty="0">
                <a:latin typeface="+mj-lt"/>
                <a:cs typeface="Calibri" panose="020F0502020204030204" pitchFamily="34" charset="0"/>
              </a:rPr>
              <a:t>Uzņemties personīgu atbildību par savām mācībām un uzvedību skolā</a:t>
            </a:r>
          </a:p>
          <a:p>
            <a:pPr marL="624078" indent="-514350">
              <a:buAutoNum type="arabicPeriod"/>
            </a:pPr>
            <a:r>
              <a:rPr lang="lv-LV" sz="2400" dirty="0">
                <a:latin typeface="+mj-lt"/>
                <a:cs typeface="Calibri" panose="020F0502020204030204" pitchFamily="34" charset="0"/>
              </a:rPr>
              <a:t>Ar savām zināšanām un attieksmi rūpēties par Skolas reputāciju, atbalstīt un pilnveidot tās tradīcijas, piedalīties Skolas rīkotajos koncertos, konkursos, festivālos un citos pasākumos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D2D778CB-BF45-2BF7-378C-BA868C1F3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93" y="23771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63362C7-E942-8739-DD2B-05488E8B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VECĀKU PIENĀKUMI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DA960FC-1B92-DC69-B412-67A27ABF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3" y="1981201"/>
            <a:ext cx="10697496" cy="3809999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/>
              <a:t>Nodrošināt bērnam regulāras vingrināšanās iespējas</a:t>
            </a:r>
          </a:p>
          <a:p>
            <a:r>
              <a:rPr lang="lv-LV" sz="2400" dirty="0"/>
              <a:t>Uzņemties atbildību par sava bērna skolas iekšējās kārtības noteikumu, sabiedrībā pieņemto morāles un ētikas normu ievērošanu</a:t>
            </a:r>
          </a:p>
          <a:p>
            <a:r>
              <a:rPr lang="lv-LV" sz="2400" dirty="0"/>
              <a:t>Kontrolēt, lai bērns uz mūzikas skolu regulāri ņemtu līdzi stundās nepieciešamos mācību līdzekļus</a:t>
            </a:r>
          </a:p>
          <a:p>
            <a:r>
              <a:rPr lang="lv-LV" sz="2400" dirty="0"/>
              <a:t>Piedalīties vecāku sapulcēs, uzturēt kontaktus ar pedagogiem, sekot līdzi sava bērna regulāram stundu apmeklējumam, regulārai mājas darbu izpildei, mācību sasniegumiem</a:t>
            </a:r>
          </a:p>
          <a:p>
            <a:r>
              <a:rPr lang="lv-LV" sz="2400" dirty="0">
                <a:solidFill>
                  <a:schemeClr val="tx2"/>
                </a:solidFill>
              </a:rPr>
              <a:t>Savlaicīgi samaksāt </a:t>
            </a:r>
            <a:r>
              <a:rPr lang="lv-LV" sz="2400" dirty="0" err="1">
                <a:solidFill>
                  <a:schemeClr val="tx2"/>
                </a:solidFill>
              </a:rPr>
              <a:t>Dienvidkurzemes</a:t>
            </a:r>
            <a:r>
              <a:rPr lang="lv-LV" sz="2400" dirty="0">
                <a:solidFill>
                  <a:schemeClr val="tx2"/>
                </a:solidFill>
              </a:rPr>
              <a:t> novada pašvaldībai, tās noteikto vecāku līdzfinansējumu – 4.00EUR 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104D23AD-56AF-146E-AFE5-1A39654B9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93" y="326539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1AE175-5A81-7041-B287-73A00D88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PASĀKUMI UN IESAISTES IESPĒJAS</a:t>
            </a:r>
            <a:br>
              <a:rPr lang="lv-LV" dirty="0"/>
            </a:br>
            <a:r>
              <a:rPr lang="lv-LV" sz="2400" b="0" dirty="0"/>
              <a:t>Kāpēc koncerti ir svarīgi?</a:t>
            </a:r>
            <a:endParaRPr lang="en-US" b="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849BDC0-C4BA-7409-2038-6CA50C11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Pieredze</a:t>
            </a:r>
            <a:r>
              <a:rPr lang="en-US" b="1" dirty="0"/>
              <a:t> un </a:t>
            </a:r>
            <a:r>
              <a:rPr lang="en-US" b="1" dirty="0" err="1"/>
              <a:t>pārliecība</a:t>
            </a:r>
            <a:r>
              <a:rPr lang="en-US" dirty="0"/>
              <a:t> –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iemācās</a:t>
            </a:r>
            <a:r>
              <a:rPr lang="en-US" dirty="0"/>
              <a:t> </a:t>
            </a:r>
            <a:r>
              <a:rPr lang="en-US" dirty="0" err="1"/>
              <a:t>pārvarēt</a:t>
            </a:r>
            <a:r>
              <a:rPr lang="en-US" dirty="0"/>
              <a:t> </a:t>
            </a:r>
            <a:r>
              <a:rPr lang="en-US" dirty="0" err="1"/>
              <a:t>uztraukumu</a:t>
            </a:r>
            <a:r>
              <a:rPr lang="en-US" dirty="0"/>
              <a:t> un </a:t>
            </a:r>
            <a:r>
              <a:rPr lang="en-US" dirty="0" err="1"/>
              <a:t>droši</a:t>
            </a:r>
            <a:r>
              <a:rPr lang="en-US" dirty="0"/>
              <a:t> </a:t>
            </a:r>
            <a:r>
              <a:rPr lang="en-US" dirty="0" err="1"/>
              <a:t>uzstāties</a:t>
            </a:r>
            <a:r>
              <a:rPr lang="en-US" dirty="0"/>
              <a:t> </a:t>
            </a:r>
            <a:r>
              <a:rPr lang="en-US" dirty="0" err="1"/>
              <a:t>auditorijas</a:t>
            </a:r>
            <a:r>
              <a:rPr lang="en-US" dirty="0"/>
              <a:t> </a:t>
            </a:r>
            <a:r>
              <a:rPr lang="en-US" dirty="0" err="1"/>
              <a:t>priekšā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Motivācija</a:t>
            </a:r>
            <a:r>
              <a:rPr lang="en-US" dirty="0"/>
              <a:t> – </a:t>
            </a:r>
            <a:r>
              <a:rPr lang="en-US" dirty="0" err="1"/>
              <a:t>koncerti</a:t>
            </a:r>
            <a:r>
              <a:rPr lang="en-US" dirty="0"/>
              <a:t> un </a:t>
            </a:r>
            <a:r>
              <a:rPr lang="en-US" dirty="0" err="1"/>
              <a:t>konkursi</a:t>
            </a:r>
            <a:r>
              <a:rPr lang="en-US" dirty="0"/>
              <a:t> </a:t>
            </a:r>
            <a:r>
              <a:rPr lang="en-US" dirty="0" err="1"/>
              <a:t>dod</a:t>
            </a:r>
            <a:r>
              <a:rPr lang="en-US" dirty="0"/>
              <a:t> </a:t>
            </a:r>
            <a:r>
              <a:rPr lang="en-US" dirty="0" err="1"/>
              <a:t>bērnam</a:t>
            </a:r>
            <a:r>
              <a:rPr lang="en-US" dirty="0"/>
              <a:t> </a:t>
            </a:r>
            <a:r>
              <a:rPr lang="en-US" dirty="0" err="1"/>
              <a:t>konkrētu</a:t>
            </a:r>
            <a:r>
              <a:rPr lang="en-US" dirty="0"/>
              <a:t> </a:t>
            </a:r>
            <a:r>
              <a:rPr lang="en-US" dirty="0" err="1"/>
              <a:t>mērķi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ko </a:t>
            </a:r>
            <a:r>
              <a:rPr lang="en-US" dirty="0" err="1"/>
              <a:t>tiekties</a:t>
            </a:r>
            <a:r>
              <a:rPr lang="en-US" dirty="0"/>
              <a:t>, un </a:t>
            </a:r>
            <a:r>
              <a:rPr lang="en-US" dirty="0" err="1"/>
              <a:t>iedvesmo</a:t>
            </a:r>
            <a:r>
              <a:rPr lang="en-US" dirty="0"/>
              <a:t> </a:t>
            </a:r>
            <a:r>
              <a:rPr lang="en-US" dirty="0" err="1"/>
              <a:t>vairāk</a:t>
            </a:r>
            <a:r>
              <a:rPr lang="en-US" dirty="0"/>
              <a:t> </a:t>
            </a:r>
            <a:r>
              <a:rPr lang="en-US" dirty="0" err="1"/>
              <a:t>censties</a:t>
            </a:r>
            <a:r>
              <a:rPr lang="en-US" dirty="0"/>
              <a:t> </a:t>
            </a:r>
            <a:r>
              <a:rPr lang="en-US" dirty="0" err="1"/>
              <a:t>ikdienas</a:t>
            </a:r>
            <a:r>
              <a:rPr lang="en-US" dirty="0"/>
              <a:t> </a:t>
            </a:r>
            <a:r>
              <a:rPr lang="en-US" dirty="0" err="1"/>
              <a:t>mācībās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Prieks</a:t>
            </a:r>
            <a:r>
              <a:rPr lang="en-US" b="1" dirty="0"/>
              <a:t> </a:t>
            </a:r>
            <a:r>
              <a:rPr lang="en-US" b="1" dirty="0" err="1"/>
              <a:t>dalīties</a:t>
            </a:r>
            <a:r>
              <a:rPr lang="en-US" dirty="0"/>
              <a:t> – </a:t>
            </a:r>
            <a:r>
              <a:rPr lang="en-US" dirty="0" err="1"/>
              <a:t>bērns</a:t>
            </a:r>
            <a:r>
              <a:rPr lang="en-US" dirty="0"/>
              <a:t> var </a:t>
            </a:r>
            <a:r>
              <a:rPr lang="en-US" dirty="0" err="1"/>
              <a:t>parādīt</a:t>
            </a:r>
            <a:r>
              <a:rPr lang="en-US" dirty="0"/>
              <a:t> </a:t>
            </a:r>
            <a:r>
              <a:rPr lang="en-US" dirty="0" err="1"/>
              <a:t>saviem</a:t>
            </a:r>
            <a:r>
              <a:rPr lang="en-US" dirty="0"/>
              <a:t> </a:t>
            </a:r>
            <a:r>
              <a:rPr lang="en-US" dirty="0" err="1"/>
              <a:t>vecākiem</a:t>
            </a:r>
            <a:r>
              <a:rPr lang="en-US" dirty="0"/>
              <a:t>, </a:t>
            </a:r>
            <a:r>
              <a:rPr lang="en-US" dirty="0" err="1"/>
              <a:t>draugiem</a:t>
            </a:r>
            <a:r>
              <a:rPr lang="en-US" dirty="0"/>
              <a:t> un </a:t>
            </a:r>
            <a:r>
              <a:rPr lang="en-US" dirty="0" err="1"/>
              <a:t>plašākai</a:t>
            </a:r>
            <a:r>
              <a:rPr lang="en-US" dirty="0"/>
              <a:t> </a:t>
            </a:r>
            <a:r>
              <a:rPr lang="en-US" dirty="0" err="1"/>
              <a:t>sabiedrībai</a:t>
            </a:r>
            <a:r>
              <a:rPr lang="en-US" dirty="0"/>
              <a:t>, ko </a:t>
            </a:r>
            <a:r>
              <a:rPr lang="en-US" dirty="0" err="1"/>
              <a:t>iemācījies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Attīstība</a:t>
            </a:r>
            <a:r>
              <a:rPr lang="en-US" dirty="0"/>
              <a:t> – </a:t>
            </a:r>
            <a:r>
              <a:rPr lang="en-US" dirty="0" err="1"/>
              <a:t>sacensību</a:t>
            </a:r>
            <a:r>
              <a:rPr lang="en-US" dirty="0"/>
              <a:t> un </a:t>
            </a:r>
            <a:r>
              <a:rPr lang="en-US" dirty="0" err="1"/>
              <a:t>uzstāšanās</a:t>
            </a:r>
            <a:r>
              <a:rPr lang="en-US" dirty="0"/>
              <a:t> </a:t>
            </a:r>
            <a:r>
              <a:rPr lang="en-US" dirty="0" err="1"/>
              <a:t>pieredze</a:t>
            </a:r>
            <a:r>
              <a:rPr lang="en-US" dirty="0"/>
              <a:t> </a:t>
            </a:r>
            <a:r>
              <a:rPr lang="en-US" dirty="0" err="1"/>
              <a:t>māca</a:t>
            </a:r>
            <a:r>
              <a:rPr lang="en-US" dirty="0"/>
              <a:t> </a:t>
            </a:r>
            <a:r>
              <a:rPr lang="en-US" dirty="0" err="1"/>
              <a:t>atbildību</a:t>
            </a:r>
            <a:r>
              <a:rPr lang="en-US" dirty="0"/>
              <a:t>, </a:t>
            </a:r>
            <a:r>
              <a:rPr lang="en-US" dirty="0" err="1"/>
              <a:t>disciplīnu</a:t>
            </a:r>
            <a:r>
              <a:rPr lang="en-US" dirty="0"/>
              <a:t> un </a:t>
            </a:r>
            <a:r>
              <a:rPr lang="en-US" dirty="0" err="1"/>
              <a:t>spēju</a:t>
            </a:r>
            <a:r>
              <a:rPr lang="en-US" dirty="0"/>
              <a:t> </a:t>
            </a:r>
            <a:r>
              <a:rPr lang="en-US" dirty="0" err="1"/>
              <a:t>koncentrēties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C2D29875-6C46-8D78-3A3D-9ECE2961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93" y="316708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E042FB-11E1-3D9D-1A8C-33CED1F9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VECĀKU LOMA pasākumos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8DFA408-7B99-4AC7-0F4B-C7262216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Atbalstīt</a:t>
            </a:r>
            <a:r>
              <a:rPr lang="en-US" b="1" dirty="0"/>
              <a:t> </a:t>
            </a:r>
            <a:r>
              <a:rPr lang="en-US" b="1" dirty="0" err="1"/>
              <a:t>emocionāli</a:t>
            </a:r>
            <a:r>
              <a:rPr lang="en-US" dirty="0"/>
              <a:t> – </a:t>
            </a:r>
            <a:r>
              <a:rPr lang="en-US" dirty="0" err="1"/>
              <a:t>iedrošināt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, pat ja </a:t>
            </a:r>
            <a:r>
              <a:rPr lang="en-US" dirty="0" err="1"/>
              <a:t>gadās</a:t>
            </a:r>
            <a:r>
              <a:rPr lang="en-US" dirty="0"/>
              <a:t> </a:t>
            </a:r>
            <a:r>
              <a:rPr lang="en-US" dirty="0" err="1"/>
              <a:t>kļūdas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Nodrošināt</a:t>
            </a:r>
            <a:r>
              <a:rPr lang="en-US" b="1" dirty="0"/>
              <a:t> </a:t>
            </a:r>
            <a:r>
              <a:rPr lang="en-US" b="1" dirty="0" err="1"/>
              <a:t>praktisko</a:t>
            </a:r>
            <a:r>
              <a:rPr lang="en-US" b="1" dirty="0"/>
              <a:t> </a:t>
            </a:r>
            <a:r>
              <a:rPr lang="en-US" b="1" dirty="0" err="1"/>
              <a:t>palīdzību</a:t>
            </a:r>
            <a:r>
              <a:rPr lang="en-US" dirty="0"/>
              <a:t> – </a:t>
            </a:r>
            <a:r>
              <a:rPr lang="en-US" dirty="0" err="1"/>
              <a:t>palīdzēt</a:t>
            </a:r>
            <a:r>
              <a:rPr lang="en-US" dirty="0"/>
              <a:t> </a:t>
            </a:r>
            <a:r>
              <a:rPr lang="en-US" dirty="0" err="1"/>
              <a:t>sagatavoties</a:t>
            </a:r>
            <a:r>
              <a:rPr lang="en-US" dirty="0"/>
              <a:t> (</a:t>
            </a:r>
            <a:r>
              <a:rPr lang="en-US" dirty="0" err="1"/>
              <a:t>piemēram</a:t>
            </a:r>
            <a:r>
              <a:rPr lang="en-US" dirty="0"/>
              <a:t>, </a:t>
            </a:r>
            <a:r>
              <a:rPr lang="en-US" dirty="0" err="1"/>
              <a:t>atgādināt</a:t>
            </a:r>
            <a:r>
              <a:rPr lang="en-US" dirty="0"/>
              <a:t> par </a:t>
            </a:r>
            <a:r>
              <a:rPr lang="en-US" dirty="0" err="1"/>
              <a:t>apģērbu</a:t>
            </a:r>
            <a:r>
              <a:rPr lang="en-US" dirty="0"/>
              <a:t>, </a:t>
            </a:r>
            <a:r>
              <a:rPr lang="en-US" dirty="0" err="1"/>
              <a:t>instrumentu</a:t>
            </a:r>
            <a:r>
              <a:rPr lang="en-US" dirty="0"/>
              <a:t>, </a:t>
            </a:r>
            <a:r>
              <a:rPr lang="en-US" dirty="0" err="1"/>
              <a:t>laicīgi</a:t>
            </a:r>
            <a:r>
              <a:rPr lang="en-US" dirty="0"/>
              <a:t> </a:t>
            </a:r>
            <a:r>
              <a:rPr lang="en-US" dirty="0" err="1"/>
              <a:t>atvest</a:t>
            </a:r>
            <a:r>
              <a:rPr lang="en-US" dirty="0"/>
              <a:t>).</a:t>
            </a:r>
          </a:p>
          <a:p>
            <a:pPr lvl="0"/>
            <a:r>
              <a:rPr lang="en-US" b="1" dirty="0" err="1"/>
              <a:t>Būt</a:t>
            </a:r>
            <a:r>
              <a:rPr lang="en-US" b="1" dirty="0"/>
              <a:t> </a:t>
            </a:r>
            <a:r>
              <a:rPr lang="en-US" b="1" dirty="0" err="1"/>
              <a:t>skatītājos</a:t>
            </a:r>
            <a:r>
              <a:rPr lang="en-US" dirty="0"/>
              <a:t> –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ļoti</a:t>
            </a:r>
            <a:r>
              <a:rPr lang="en-US" dirty="0"/>
              <a:t> </a:t>
            </a:r>
            <a:r>
              <a:rPr lang="en-US" dirty="0" err="1"/>
              <a:t>svarīgi</a:t>
            </a:r>
            <a:r>
              <a:rPr lang="en-US" dirty="0"/>
              <a:t> </a:t>
            </a:r>
            <a:r>
              <a:rPr lang="en-US" dirty="0" err="1"/>
              <a:t>redzēt</a:t>
            </a:r>
            <a:r>
              <a:rPr lang="en-US" dirty="0"/>
              <a:t>, ka </a:t>
            </a:r>
            <a:r>
              <a:rPr lang="en-US" dirty="0" err="1"/>
              <a:t>vecāki</a:t>
            </a:r>
            <a:r>
              <a:rPr lang="en-US" dirty="0"/>
              <a:t> </a:t>
            </a:r>
            <a:r>
              <a:rPr lang="en-US" dirty="0" err="1"/>
              <a:t>lepojas</a:t>
            </a:r>
            <a:r>
              <a:rPr lang="en-US" dirty="0"/>
              <a:t> un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klāt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Veidot</a:t>
            </a:r>
            <a:r>
              <a:rPr lang="en-US" b="1" dirty="0"/>
              <a:t> </a:t>
            </a:r>
            <a:r>
              <a:rPr lang="en-US" b="1" dirty="0" err="1"/>
              <a:t>pozitīvu</a:t>
            </a:r>
            <a:r>
              <a:rPr lang="en-US" b="1" dirty="0"/>
              <a:t> </a:t>
            </a:r>
            <a:r>
              <a:rPr lang="en-US" b="1" dirty="0" err="1"/>
              <a:t>attieksmi</a:t>
            </a:r>
            <a:r>
              <a:rPr lang="en-US" dirty="0"/>
              <a:t> – </a:t>
            </a:r>
            <a:r>
              <a:rPr lang="en-US" dirty="0" err="1"/>
              <a:t>uzsvērt</a:t>
            </a:r>
            <a:r>
              <a:rPr lang="en-US" dirty="0"/>
              <a:t>, ka </a:t>
            </a:r>
            <a:r>
              <a:rPr lang="en-US" dirty="0" err="1"/>
              <a:t>galvenais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piedalīšanās</a:t>
            </a:r>
            <a:r>
              <a:rPr lang="en-US" dirty="0"/>
              <a:t> un </a:t>
            </a:r>
            <a:r>
              <a:rPr lang="en-US" dirty="0" err="1"/>
              <a:t>pieredze</a:t>
            </a:r>
            <a:r>
              <a:rPr lang="en-US" dirty="0"/>
              <a:t>, ne </a:t>
            </a:r>
            <a:r>
              <a:rPr lang="en-US" dirty="0" err="1"/>
              <a:t>tikai</a:t>
            </a:r>
            <a:r>
              <a:rPr lang="en-US" dirty="0"/>
              <a:t> </a:t>
            </a:r>
            <a:r>
              <a:rPr lang="en-US" dirty="0" err="1"/>
              <a:t>rezultāts</a:t>
            </a:r>
            <a:r>
              <a:rPr lang="en-US" dirty="0"/>
              <a:t>.</a:t>
            </a:r>
            <a:endParaRPr lang="lv-LV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000128D7-AA9D-8A0E-85CD-25C911CC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213" y="237717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96F3697-266E-4A71-9A0B-E08FC87E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SKOLAS PADOME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2DA8386-CDF6-454D-9DCA-68C5EA00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923060" cy="3809999"/>
          </a:xfrm>
        </p:spPr>
        <p:txBody>
          <a:bodyPr>
            <a:normAutofit/>
          </a:bodyPr>
          <a:lstStyle/>
          <a:p>
            <a:r>
              <a:rPr lang="lv-LV" sz="2400" dirty="0"/>
              <a:t>Ievēlē uz trijiem gadiem vecāku kopsapulcē, pēdējās vēlēšanas 2024.gadā</a:t>
            </a:r>
          </a:p>
          <a:p>
            <a:r>
              <a:rPr lang="lv-LV" sz="2400" dirty="0"/>
              <a:t>Skolas padomes priekšsēdētāja </a:t>
            </a:r>
            <a:r>
              <a:rPr lang="lv-LV" sz="2400" b="1" dirty="0"/>
              <a:t>Anita Beķere</a:t>
            </a:r>
          </a:p>
          <a:p>
            <a:pPr algn="l"/>
            <a:r>
              <a:rPr lang="lv-LV" sz="2400" dirty="0"/>
              <a:t>Skolas padomes </a:t>
            </a:r>
            <a:r>
              <a:rPr lang="lv-LV" sz="2400" b="1" dirty="0"/>
              <a:t>vecāku pārstāvji</a:t>
            </a:r>
            <a:r>
              <a:rPr lang="lv-LV" sz="2400" dirty="0"/>
              <a:t>: 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Baiba Andersone, Lāsma Ozoliņa, Alise Liparte, Zane </a:t>
            </a:r>
            <a:r>
              <a:rPr lang="lv-LV" sz="2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Nīzevalde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Kristīne Ābola, Santa </a:t>
            </a:r>
            <a:r>
              <a:rPr lang="lv-LV" sz="2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Ķūse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Matīss Vītols</a:t>
            </a:r>
          </a:p>
          <a:p>
            <a:pPr algn="l"/>
            <a:r>
              <a:rPr lang="lv-LV" sz="2400" dirty="0">
                <a:solidFill>
                  <a:srgbClr val="333333"/>
                </a:solidFill>
                <a:latin typeface="Open Sans" panose="020B0606030504020204" pitchFamily="34" charset="0"/>
              </a:rPr>
              <a:t>Skolas padomes </a:t>
            </a:r>
            <a:r>
              <a:rPr lang="lv-LV" sz="2400" b="1" dirty="0">
                <a:solidFill>
                  <a:srgbClr val="333333"/>
                </a:solidFill>
                <a:latin typeface="Open Sans" panose="020B0606030504020204" pitchFamily="34" charset="0"/>
              </a:rPr>
              <a:t>pedagogu pārstāvji</a:t>
            </a:r>
            <a:r>
              <a:rPr lang="lv-LV" sz="2400" dirty="0">
                <a:solidFill>
                  <a:srgbClr val="333333"/>
                </a:solidFill>
                <a:latin typeface="Open Sans" panose="020B0606030504020204" pitchFamily="34" charset="0"/>
              </a:rPr>
              <a:t>: Dita </a:t>
            </a:r>
            <a:r>
              <a:rPr lang="lv-LV" sz="2400" dirty="0" err="1">
                <a:solidFill>
                  <a:srgbClr val="333333"/>
                </a:solidFill>
                <a:latin typeface="Open Sans" panose="020B0606030504020204" pitchFamily="34" charset="0"/>
              </a:rPr>
              <a:t>Rukute</a:t>
            </a:r>
            <a:r>
              <a:rPr lang="lv-LV" sz="2400" dirty="0">
                <a:solidFill>
                  <a:srgbClr val="333333"/>
                </a:solidFill>
                <a:latin typeface="Open Sans" panose="020B0606030504020204" pitchFamily="34" charset="0"/>
              </a:rPr>
              <a:t>, Sigita </a:t>
            </a:r>
            <a:r>
              <a:rPr lang="lv-LV" sz="2400" dirty="0" err="1">
                <a:solidFill>
                  <a:srgbClr val="333333"/>
                </a:solidFill>
                <a:latin typeface="Open Sans" panose="020B0606030504020204" pitchFamily="34" charset="0"/>
              </a:rPr>
              <a:t>Briljonoka</a:t>
            </a:r>
            <a:r>
              <a:rPr lang="lv-LV" sz="2400" dirty="0">
                <a:solidFill>
                  <a:srgbClr val="333333"/>
                </a:solidFill>
                <a:latin typeface="Open Sans" panose="020B0606030504020204" pitchFamily="34" charset="0"/>
              </a:rPr>
              <a:t>, Dina </a:t>
            </a:r>
            <a:r>
              <a:rPr lang="lv-LV" sz="2400" dirty="0" err="1">
                <a:solidFill>
                  <a:srgbClr val="333333"/>
                </a:solidFill>
                <a:latin typeface="Open Sans" panose="020B0606030504020204" pitchFamily="34" charset="0"/>
              </a:rPr>
              <a:t>Sleže</a:t>
            </a:r>
            <a:r>
              <a:rPr lang="lv-LV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                                   </a:t>
            </a:r>
            <a:endParaRPr lang="lv-LV" sz="2400" dirty="0"/>
          </a:p>
          <a:p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8314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EF6675-086C-9311-9F1A-3F58478E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TRADĪCIJAS UN GADA NOZĪMĪGĀKIE NOTIKUMI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A4FD89-7180-AB55-51CB-72E84113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/>
              <a:t>Mācību</a:t>
            </a:r>
            <a:r>
              <a:rPr lang="en-US" b="1" dirty="0"/>
              <a:t> gada </a:t>
            </a:r>
            <a:r>
              <a:rPr lang="en-US" b="1" dirty="0" err="1"/>
              <a:t>atklāšanas</a:t>
            </a:r>
            <a:r>
              <a:rPr lang="en-US" b="1" dirty="0"/>
              <a:t> </a:t>
            </a:r>
            <a:r>
              <a:rPr lang="en-US" b="1" dirty="0" err="1"/>
              <a:t>pasākums</a:t>
            </a:r>
            <a:r>
              <a:rPr lang="en-US" dirty="0"/>
              <a:t> – </a:t>
            </a:r>
            <a:r>
              <a:rPr lang="en-US" dirty="0" err="1"/>
              <a:t>iepazīšanās</a:t>
            </a:r>
            <a:r>
              <a:rPr lang="en-US" dirty="0"/>
              <a:t> un </a:t>
            </a:r>
            <a:r>
              <a:rPr lang="en-US" dirty="0" err="1"/>
              <a:t>iedvesma</a:t>
            </a:r>
            <a:r>
              <a:rPr lang="en-US" dirty="0"/>
              <a:t> </a:t>
            </a:r>
            <a:r>
              <a:rPr lang="en-US" dirty="0" err="1"/>
              <a:t>jaunajam</a:t>
            </a:r>
            <a:r>
              <a:rPr lang="en-US" dirty="0"/>
              <a:t> </a:t>
            </a:r>
            <a:r>
              <a:rPr lang="en-US" dirty="0" err="1"/>
              <a:t>gadam</a:t>
            </a:r>
            <a:r>
              <a:rPr lang="lv-LV" dirty="0"/>
              <a:t>;</a:t>
            </a:r>
            <a:endParaRPr lang="en-US" dirty="0"/>
          </a:p>
          <a:p>
            <a:pPr algn="just"/>
            <a:r>
              <a:rPr lang="en-US" b="1" dirty="0" err="1"/>
              <a:t>Valsts</a:t>
            </a:r>
            <a:r>
              <a:rPr lang="en-US" b="1" dirty="0"/>
              <a:t> </a:t>
            </a:r>
            <a:r>
              <a:rPr lang="en-US" b="1" dirty="0" err="1"/>
              <a:t>svētku</a:t>
            </a:r>
            <a:r>
              <a:rPr lang="en-US" b="1" dirty="0"/>
              <a:t> </a:t>
            </a:r>
            <a:r>
              <a:rPr lang="en-US" b="1" dirty="0" err="1"/>
              <a:t>koncerts</a:t>
            </a:r>
            <a:r>
              <a:rPr lang="en-US" b="1" dirty="0"/>
              <a:t> (</a:t>
            </a:r>
            <a:r>
              <a:rPr lang="lv-LV" b="1" dirty="0"/>
              <a:t> šogad plānojam </a:t>
            </a:r>
            <a:r>
              <a:rPr lang="en-US" b="1" dirty="0"/>
              <a:t>1</a:t>
            </a:r>
            <a:r>
              <a:rPr lang="lv-LV" b="1" dirty="0"/>
              <a:t>2</a:t>
            </a:r>
            <a:r>
              <a:rPr lang="en-US" b="1" dirty="0"/>
              <a:t>. </a:t>
            </a:r>
            <a:r>
              <a:rPr lang="en-US" b="1" dirty="0" err="1"/>
              <a:t>novembr</a:t>
            </a:r>
            <a:r>
              <a:rPr lang="lv-LV" b="1" dirty="0"/>
              <a:t>ī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bērni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lv-LV" dirty="0"/>
              <a:t>koncertu</a:t>
            </a:r>
            <a:r>
              <a:rPr lang="en-US" dirty="0"/>
              <a:t> </a:t>
            </a:r>
            <a:r>
              <a:rPr lang="en-US" dirty="0" err="1"/>
              <a:t>sveic</a:t>
            </a:r>
            <a:r>
              <a:rPr lang="en-US" dirty="0"/>
              <a:t> </a:t>
            </a:r>
            <a:r>
              <a:rPr lang="en-US" dirty="0" err="1"/>
              <a:t>Latviju</a:t>
            </a:r>
            <a:r>
              <a:rPr lang="lv-LV" dirty="0"/>
              <a:t> svētkos;</a:t>
            </a:r>
            <a:endParaRPr lang="en-US" dirty="0"/>
          </a:p>
          <a:p>
            <a:pPr algn="just"/>
            <a:r>
              <a:rPr lang="en-US" b="1" dirty="0" err="1"/>
              <a:t>Ziemassvētku</a:t>
            </a:r>
            <a:r>
              <a:rPr lang="en-US" b="1" dirty="0"/>
              <a:t> </a:t>
            </a:r>
            <a:r>
              <a:rPr lang="en-US" b="1" dirty="0" err="1"/>
              <a:t>koncert</a:t>
            </a:r>
            <a:r>
              <a:rPr lang="lv-LV" b="1" dirty="0"/>
              <a:t>i</a:t>
            </a:r>
            <a:r>
              <a:rPr lang="en-US" dirty="0"/>
              <a:t> – </a:t>
            </a:r>
            <a:r>
              <a:rPr lang="en-US" dirty="0" err="1"/>
              <a:t>kopīgs</a:t>
            </a:r>
            <a:r>
              <a:rPr lang="en-US" dirty="0"/>
              <a:t> </a:t>
            </a:r>
            <a:r>
              <a:rPr lang="en-US" dirty="0" err="1"/>
              <a:t>svētku</a:t>
            </a:r>
            <a:r>
              <a:rPr lang="en-US" dirty="0"/>
              <a:t> </a:t>
            </a:r>
            <a:r>
              <a:rPr lang="en-US" dirty="0" err="1"/>
              <a:t>noskaņojums</a:t>
            </a:r>
            <a:r>
              <a:rPr lang="en-US" dirty="0"/>
              <a:t> </a:t>
            </a:r>
            <a:r>
              <a:rPr lang="en-US" dirty="0" err="1"/>
              <a:t>visiem</a:t>
            </a:r>
            <a:r>
              <a:rPr lang="lv-LV" dirty="0"/>
              <a:t>;</a:t>
            </a:r>
            <a:endParaRPr lang="en-US" dirty="0"/>
          </a:p>
          <a:p>
            <a:pPr algn="just"/>
            <a:r>
              <a:rPr lang="en-US" b="1" dirty="0" err="1"/>
              <a:t>Pavasara</a:t>
            </a:r>
            <a:r>
              <a:rPr lang="en-US" b="1" dirty="0"/>
              <a:t> </a:t>
            </a:r>
            <a:r>
              <a:rPr lang="en-US" b="1" dirty="0" err="1"/>
              <a:t>koncerts</a:t>
            </a:r>
            <a:r>
              <a:rPr lang="en-US" b="1" dirty="0"/>
              <a:t> / </a:t>
            </a:r>
            <a:r>
              <a:rPr lang="en-US" b="1" dirty="0" err="1"/>
              <a:t>Ģimenes</a:t>
            </a:r>
            <a:r>
              <a:rPr lang="en-US" b="1" dirty="0"/>
              <a:t> </a:t>
            </a:r>
            <a:r>
              <a:rPr lang="en-US" b="1" dirty="0" err="1"/>
              <a:t>dienas</a:t>
            </a:r>
            <a:r>
              <a:rPr lang="en-US" b="1" dirty="0"/>
              <a:t> </a:t>
            </a:r>
            <a:r>
              <a:rPr lang="en-US" b="1" dirty="0" err="1"/>
              <a:t>koncerts</a:t>
            </a:r>
            <a:r>
              <a:rPr lang="en-US" dirty="0"/>
              <a:t>– </a:t>
            </a:r>
            <a:r>
              <a:rPr lang="en-US" dirty="0" err="1"/>
              <a:t>bērni</a:t>
            </a:r>
            <a:r>
              <a:rPr lang="en-US" dirty="0"/>
              <a:t> </a:t>
            </a:r>
            <a:r>
              <a:rPr lang="en-US" dirty="0" err="1"/>
              <a:t>muzicē</a:t>
            </a:r>
            <a:r>
              <a:rPr lang="en-US" dirty="0"/>
              <a:t> </a:t>
            </a:r>
            <a:r>
              <a:rPr lang="en-US" dirty="0" err="1"/>
              <a:t>vecākiem</a:t>
            </a:r>
            <a:r>
              <a:rPr lang="lv-LV" dirty="0"/>
              <a:t>;</a:t>
            </a:r>
            <a:endParaRPr lang="en-US" dirty="0"/>
          </a:p>
          <a:p>
            <a:pPr algn="just"/>
            <a:r>
              <a:rPr lang="en-US" b="1" dirty="0" err="1"/>
              <a:t>Konkursi</a:t>
            </a:r>
            <a:r>
              <a:rPr lang="en-US" b="1" dirty="0"/>
              <a:t> un </a:t>
            </a:r>
            <a:r>
              <a:rPr lang="en-US" b="1" dirty="0" err="1"/>
              <a:t>festivāli</a:t>
            </a:r>
            <a:r>
              <a:rPr lang="en-US" dirty="0"/>
              <a:t> – </a:t>
            </a:r>
            <a:r>
              <a:rPr lang="en-US" dirty="0" err="1"/>
              <a:t>iespēja</a:t>
            </a:r>
            <a:r>
              <a:rPr lang="en-US" dirty="0"/>
              <a:t> </a:t>
            </a:r>
            <a:r>
              <a:rPr lang="en-US" dirty="0" err="1"/>
              <a:t>pārbaudīt</a:t>
            </a:r>
            <a:r>
              <a:rPr lang="en-US" dirty="0"/>
              <a:t> </a:t>
            </a:r>
            <a:r>
              <a:rPr lang="en-US" dirty="0" err="1"/>
              <a:t>spēkus</a:t>
            </a:r>
            <a:r>
              <a:rPr lang="en-US" dirty="0"/>
              <a:t> </a:t>
            </a:r>
            <a:r>
              <a:rPr lang="en-US" dirty="0" err="1"/>
              <a:t>plašākā</a:t>
            </a:r>
            <a:r>
              <a:rPr lang="en-US" dirty="0"/>
              <a:t> </a:t>
            </a:r>
            <a:r>
              <a:rPr lang="en-US" dirty="0" err="1"/>
              <a:t>mērogā</a:t>
            </a:r>
            <a:r>
              <a:rPr lang="lv-LV" dirty="0"/>
              <a:t>;</a:t>
            </a:r>
          </a:p>
          <a:p>
            <a:pPr algn="just"/>
            <a:r>
              <a:rPr lang="en-US" b="1" dirty="0" err="1"/>
              <a:t>Izlaidums</a:t>
            </a:r>
            <a:r>
              <a:rPr lang="en-US" b="1" dirty="0"/>
              <a:t> un </a:t>
            </a:r>
            <a:r>
              <a:rPr lang="en-US" b="1" dirty="0" err="1"/>
              <a:t>mācību</a:t>
            </a:r>
            <a:r>
              <a:rPr lang="en-US" b="1" dirty="0"/>
              <a:t> gada </a:t>
            </a:r>
            <a:r>
              <a:rPr lang="en-US" b="1" dirty="0" err="1"/>
              <a:t>noslēgums</a:t>
            </a:r>
            <a:r>
              <a:rPr lang="en-US" dirty="0"/>
              <a:t> – </a:t>
            </a:r>
            <a:r>
              <a:rPr lang="en-US" dirty="0" err="1"/>
              <a:t>godinām</a:t>
            </a:r>
            <a:r>
              <a:rPr lang="en-US" dirty="0"/>
              <a:t> </a:t>
            </a:r>
            <a:r>
              <a:rPr lang="en-US" dirty="0" err="1"/>
              <a:t>sasniegumus</a:t>
            </a:r>
            <a:r>
              <a:rPr lang="en-US" dirty="0"/>
              <a:t> un </a:t>
            </a:r>
            <a:r>
              <a:rPr lang="en-US" dirty="0" err="1"/>
              <a:t>atvadāmies</a:t>
            </a:r>
            <a:r>
              <a:rPr lang="en-US" dirty="0"/>
              <a:t> no </a:t>
            </a:r>
            <a:r>
              <a:rPr lang="en-US" dirty="0" err="1"/>
              <a:t>absolventiem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B37906A7-4F8F-A2B2-0887-81962014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4" y="168890"/>
            <a:ext cx="1862223" cy="11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BDE335-A3FE-60DF-1CEB-8EFF2BAE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MŪSU SKOLAS MĀJAS LAPA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C0B38B9-DEAC-B0B4-31B2-AD8DD58F9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Aicinām ieskaitīties mūsu mājas lapā:</a:t>
            </a:r>
          </a:p>
          <a:p>
            <a:pPr marL="0" indent="0" algn="ctr">
              <a:buNone/>
            </a:pPr>
            <a:r>
              <a:rPr lang="lv-LV" sz="4400" b="1" dirty="0">
                <a:solidFill>
                  <a:schemeClr val="accent5">
                    <a:lumMod val="75000"/>
                  </a:schemeClr>
                </a:solidFill>
              </a:rPr>
              <a:t>muzika.nica.lv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0DC69DB7-13C9-D803-AD93-B33651D6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93" y="316708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534E3D63-9378-1F6F-51ED-F1D843EE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555" y="3228592"/>
            <a:ext cx="5574890" cy="2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4B7621-BA1B-DF59-6560-F7C13261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839" y="2286615"/>
            <a:ext cx="6514322" cy="1142385"/>
          </a:xfrm>
        </p:spPr>
        <p:txBody>
          <a:bodyPr/>
          <a:lstStyle/>
          <a:p>
            <a:r>
              <a:rPr lang="lv-LV" dirty="0"/>
              <a:t>JAUTĀJUMI UN DISKUSIJA</a:t>
            </a:r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1FEFB371-50D2-30A2-1131-938BEF3C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75" y="924897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5B565AD-116A-1E9D-D1A7-F31E0292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2415662"/>
            <a:ext cx="9601200" cy="1142385"/>
          </a:xfrm>
        </p:spPr>
        <p:txBody>
          <a:bodyPr/>
          <a:lstStyle/>
          <a:p>
            <a:pPr algn="ctr"/>
            <a:r>
              <a:rPr lang="lv-LV" dirty="0"/>
              <a:t>PALDIES PAR ATVĒLĒTO LAIKU!</a:t>
            </a:r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68456CC9-0488-3581-7950-CAC52F51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27" y="4442338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306B817-5418-BE0E-5202-39B3FCCB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SKOLAS VĪZIJA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96A0AB-A4B7-6284-C693-D61B4324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lv-LV" dirty="0"/>
              <a:t>V</a:t>
            </a:r>
            <a:r>
              <a:rPr lang="en-US" dirty="0" err="1"/>
              <a:t>eidot</a:t>
            </a:r>
            <a:r>
              <a:rPr lang="en-US" dirty="0"/>
              <a:t> </a:t>
            </a:r>
            <a:r>
              <a:rPr lang="en-US" dirty="0" err="1"/>
              <a:t>radošu</a:t>
            </a:r>
            <a:r>
              <a:rPr lang="en-US" dirty="0"/>
              <a:t>, </a:t>
            </a:r>
            <a:r>
              <a:rPr lang="en-US" dirty="0" err="1"/>
              <a:t>pašapzinīgu</a:t>
            </a:r>
            <a:r>
              <a:rPr lang="en-US" dirty="0"/>
              <a:t>, </a:t>
            </a:r>
            <a:r>
              <a:rPr lang="en-US" dirty="0" err="1"/>
              <a:t>tolerantu</a:t>
            </a:r>
            <a:r>
              <a:rPr lang="en-US" dirty="0"/>
              <a:t> un </a:t>
            </a:r>
            <a:r>
              <a:rPr lang="en-US" dirty="0" err="1"/>
              <a:t>kultūratbildīgu</a:t>
            </a:r>
            <a:r>
              <a:rPr lang="en-US" dirty="0"/>
              <a:t> </a:t>
            </a:r>
            <a:r>
              <a:rPr lang="en-US" dirty="0" err="1"/>
              <a:t>personību</a:t>
            </a:r>
            <a:r>
              <a:rPr lang="en-US" dirty="0"/>
              <a:t>, </a:t>
            </a:r>
            <a:r>
              <a:rPr lang="en-US" dirty="0" err="1"/>
              <a:t>stiprinot</a:t>
            </a:r>
            <a:r>
              <a:rPr lang="en-US" dirty="0"/>
              <a:t> </a:t>
            </a:r>
            <a:r>
              <a:rPr lang="en-US" dirty="0" err="1"/>
              <a:t>latvisko</a:t>
            </a:r>
            <a:r>
              <a:rPr lang="en-US" dirty="0"/>
              <a:t> </a:t>
            </a:r>
            <a:r>
              <a:rPr lang="en-US" dirty="0" err="1"/>
              <a:t>kultūrapziņu</a:t>
            </a:r>
            <a:r>
              <a:rPr lang="en-US" dirty="0"/>
              <a:t> un </a:t>
            </a:r>
            <a:r>
              <a:rPr lang="en-US" dirty="0" err="1"/>
              <a:t>radot</a:t>
            </a:r>
            <a:r>
              <a:rPr lang="en-US" dirty="0"/>
              <a:t> </a:t>
            </a:r>
            <a:r>
              <a:rPr lang="en-US" dirty="0" err="1"/>
              <a:t>labvēlīgus</a:t>
            </a:r>
            <a:r>
              <a:rPr lang="en-US" dirty="0"/>
              <a:t>, </a:t>
            </a:r>
            <a:r>
              <a:rPr lang="en-US" dirty="0" err="1"/>
              <a:t>atbalstošus</a:t>
            </a:r>
            <a:r>
              <a:rPr lang="en-US" dirty="0"/>
              <a:t> </a:t>
            </a:r>
            <a:r>
              <a:rPr lang="en-US" dirty="0" err="1"/>
              <a:t>apstākļus</a:t>
            </a:r>
            <a:r>
              <a:rPr lang="en-US" dirty="0"/>
              <a:t> </a:t>
            </a:r>
            <a:r>
              <a:rPr lang="en-US" dirty="0" err="1"/>
              <a:t>katra</a:t>
            </a:r>
            <a:r>
              <a:rPr lang="en-US" dirty="0"/>
              <a:t> </a:t>
            </a:r>
            <a:r>
              <a:rPr lang="en-US" dirty="0" err="1"/>
              <a:t>indivīda</a:t>
            </a:r>
            <a:r>
              <a:rPr lang="en-US" dirty="0"/>
              <a:t> </a:t>
            </a:r>
            <a:r>
              <a:rPr lang="en-US" dirty="0" err="1"/>
              <a:t>radošai</a:t>
            </a:r>
            <a:r>
              <a:rPr lang="en-US" dirty="0"/>
              <a:t> </a:t>
            </a:r>
            <a:r>
              <a:rPr lang="en-US" dirty="0" err="1"/>
              <a:t>izaugsmei</a:t>
            </a:r>
            <a:r>
              <a:rPr lang="en-US" dirty="0"/>
              <a:t> un </a:t>
            </a:r>
            <a:r>
              <a:rPr lang="en-US" dirty="0" err="1"/>
              <a:t>līdzdalībai</a:t>
            </a:r>
            <a:r>
              <a:rPr lang="en-US" dirty="0"/>
              <a:t> </a:t>
            </a:r>
            <a:r>
              <a:rPr lang="en-US" dirty="0" err="1"/>
              <a:t>kultūras</a:t>
            </a:r>
            <a:r>
              <a:rPr lang="en-US" dirty="0"/>
              <a:t> </a:t>
            </a:r>
            <a:r>
              <a:rPr lang="en-US" dirty="0" err="1"/>
              <a:t>mantojuma</a:t>
            </a:r>
            <a:r>
              <a:rPr lang="en-US" dirty="0"/>
              <a:t> un </a:t>
            </a:r>
            <a:r>
              <a:rPr lang="en-US" dirty="0" err="1"/>
              <a:t>vērtību</a:t>
            </a:r>
            <a:r>
              <a:rPr lang="en-US" dirty="0"/>
              <a:t> </a:t>
            </a:r>
            <a:r>
              <a:rPr lang="en-US" dirty="0" err="1"/>
              <a:t>izzināšanā</a:t>
            </a:r>
            <a:r>
              <a:rPr lang="en-US" dirty="0"/>
              <a:t>, </a:t>
            </a:r>
            <a:r>
              <a:rPr lang="en-US" dirty="0" err="1"/>
              <a:t>izkopšanā</a:t>
            </a:r>
            <a:r>
              <a:rPr lang="en-US" dirty="0"/>
              <a:t> un </a:t>
            </a:r>
            <a:r>
              <a:rPr lang="en-US" dirty="0" err="1"/>
              <a:t>saglabāšanā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0B743BCB-95A9-89EF-026D-B55FAA96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5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78A19B-ABE1-A6BD-F633-2128E7A1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SKOLAS VĒRTĪBAS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1D27484-1D34-C07E-E088-864D8FE5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57215"/>
            <a:ext cx="9601200" cy="4338785"/>
          </a:xfrm>
        </p:spPr>
        <p:txBody>
          <a:bodyPr>
            <a:normAutofit fontScale="85000" lnSpcReduction="20000"/>
          </a:bodyPr>
          <a:lstStyle/>
          <a:p>
            <a:r>
              <a:rPr lang="lv-LV" sz="3300" dirty="0">
                <a:solidFill>
                  <a:srgbClr val="FF0000"/>
                </a:solidFill>
              </a:rPr>
              <a:t>S</a:t>
            </a:r>
            <a:r>
              <a:rPr lang="lv-LV" sz="3300" dirty="0"/>
              <a:t>irdsdegsme</a:t>
            </a:r>
          </a:p>
          <a:p>
            <a:r>
              <a:rPr lang="lv-LV" sz="3300" dirty="0">
                <a:solidFill>
                  <a:srgbClr val="FF0000"/>
                </a:solidFill>
              </a:rPr>
              <a:t>I</a:t>
            </a:r>
            <a:r>
              <a:rPr lang="lv-LV" sz="3300" dirty="0"/>
              <a:t>zaugsme</a:t>
            </a:r>
          </a:p>
          <a:p>
            <a:r>
              <a:rPr lang="lv-LV" sz="3300" dirty="0">
                <a:solidFill>
                  <a:srgbClr val="FF0000"/>
                </a:solidFill>
              </a:rPr>
              <a:t>R</a:t>
            </a:r>
            <a:r>
              <a:rPr lang="lv-LV" sz="3300" dirty="0"/>
              <a:t>adošums</a:t>
            </a:r>
          </a:p>
          <a:p>
            <a:r>
              <a:rPr lang="lv-LV" sz="3300" dirty="0">
                <a:solidFill>
                  <a:srgbClr val="FF0000"/>
                </a:solidFill>
              </a:rPr>
              <a:t>D</a:t>
            </a:r>
            <a:r>
              <a:rPr lang="lv-LV" sz="3300" dirty="0"/>
              <a:t>arbīgums</a:t>
            </a:r>
          </a:p>
          <a:p>
            <a:r>
              <a:rPr lang="lv-LV" sz="3300" dirty="0">
                <a:solidFill>
                  <a:srgbClr val="FF0000"/>
                </a:solidFill>
              </a:rPr>
              <a:t>S</a:t>
            </a:r>
            <a:r>
              <a:rPr lang="lv-LV" sz="3300" dirty="0"/>
              <a:t>adarbība</a:t>
            </a:r>
          </a:p>
          <a:p>
            <a:endParaRPr lang="lv-LV" dirty="0"/>
          </a:p>
          <a:p>
            <a:pPr marL="0" indent="0" algn="r">
              <a:lnSpc>
                <a:spcPct val="160000"/>
              </a:lnSpc>
              <a:buNone/>
            </a:pPr>
            <a:r>
              <a:rPr lang="lv-LV" i="1" dirty="0"/>
              <a:t>Mums ir svarīgi, ka pedagogs ir iedvesmojoša personība, kas saskata katrā audzēknī stiprās puses un talantus, ar sirdsdegsmi un radošumu motivē ikvienu audzēkni aktīvi darboties savas personības izaugsmei </a:t>
            </a:r>
            <a:r>
              <a:rPr lang="en-US" i="1" dirty="0" err="1"/>
              <a:t>kopīgi</a:t>
            </a:r>
            <a:r>
              <a:rPr lang="en-US" i="1" dirty="0"/>
              <a:t> </a:t>
            </a:r>
            <a:r>
              <a:rPr lang="lv-LV" i="1" dirty="0"/>
              <a:t>sadarbojoties.</a:t>
            </a:r>
          </a:p>
          <a:p>
            <a:endParaRPr lang="lv-LV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60D567F-0F54-393F-7B91-D253E8897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85" y="762000"/>
            <a:ext cx="2473215" cy="3707175"/>
          </a:xfrm>
          <a:prstGeom prst="rect">
            <a:avLst/>
          </a:prstGeom>
        </p:spPr>
      </p:pic>
      <p:pic>
        <p:nvPicPr>
          <p:cNvPr id="5" name="Picture 2" descr="C:\Users\user\Downloads\nms_tirk_oranzs2 (1).png">
            <a:extLst>
              <a:ext uri="{FF2B5EF4-FFF2-40B4-BE49-F238E27FC236}">
                <a16:creationId xmlns:a16="http://schemas.microsoft.com/office/drawing/2014/main" id="{F831BC83-590D-61BC-C819-D58DC4C2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5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B2DF27-44B1-C31E-F8F8-20E8B61E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25700"/>
          </a:xfrm>
        </p:spPr>
        <p:txBody>
          <a:bodyPr/>
          <a:lstStyle/>
          <a:p>
            <a:r>
              <a:rPr lang="lv-LV" dirty="0"/>
              <a:t>MŪZIKAS LOMA BĒRNA IZAUGSMĒ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B70E229-DB24-8649-DCF0-74574DDD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48" y="1129553"/>
            <a:ext cx="10867103" cy="5470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lv-LV" b="1" dirty="0"/>
              <a:t>Radošums</a:t>
            </a:r>
            <a:r>
              <a:rPr lang="lv-LV" dirty="0"/>
              <a:t>– iztēles veicināšana</a:t>
            </a:r>
            <a:r>
              <a:rPr lang="en-US" dirty="0"/>
              <a:t>, </a:t>
            </a:r>
            <a:r>
              <a:rPr lang="en-US" dirty="0" err="1"/>
              <a:t>spēj</a:t>
            </a:r>
            <a:r>
              <a:rPr lang="lv-LV" dirty="0"/>
              <a:t>a</a:t>
            </a:r>
            <a:r>
              <a:rPr lang="en-US" dirty="0"/>
              <a:t> </a:t>
            </a:r>
            <a:r>
              <a:rPr lang="en-US" dirty="0" err="1"/>
              <a:t>domāt</a:t>
            </a:r>
            <a:r>
              <a:rPr lang="en-US" dirty="0"/>
              <a:t> </a:t>
            </a:r>
            <a:r>
              <a:rPr lang="en-US" dirty="0" err="1"/>
              <a:t>nestandarta</a:t>
            </a:r>
            <a:r>
              <a:rPr lang="en-US" dirty="0"/>
              <a:t> </a:t>
            </a:r>
            <a:r>
              <a:rPr lang="en-US" dirty="0" err="1"/>
              <a:t>veidā</a:t>
            </a:r>
            <a:r>
              <a:rPr lang="lv-LV" dirty="0"/>
              <a:t>/situācijā, </a:t>
            </a:r>
            <a:r>
              <a:rPr lang="en-US" dirty="0" err="1"/>
              <a:t>radoš</a:t>
            </a:r>
            <a:r>
              <a:rPr lang="lv-LV" dirty="0"/>
              <a:t>a</a:t>
            </a:r>
            <a:r>
              <a:rPr lang="en-US" dirty="0"/>
              <a:t> </a:t>
            </a:r>
            <a:r>
              <a:rPr lang="en-US" dirty="0" err="1"/>
              <a:t>problēmu</a:t>
            </a:r>
            <a:r>
              <a:rPr lang="en-US" dirty="0"/>
              <a:t> </a:t>
            </a:r>
            <a:r>
              <a:rPr lang="en-US" dirty="0" err="1"/>
              <a:t>risināšan</a:t>
            </a:r>
            <a:r>
              <a:rPr lang="lv-LV" dirty="0"/>
              <a:t>a;</a:t>
            </a:r>
          </a:p>
          <a:p>
            <a:pPr>
              <a:lnSpc>
                <a:spcPct val="150000"/>
              </a:lnSpc>
            </a:pPr>
            <a:r>
              <a:rPr lang="lv-LV" b="1" dirty="0"/>
              <a:t>Disciplīna</a:t>
            </a:r>
            <a:r>
              <a:rPr lang="lv-LV" dirty="0"/>
              <a:t> - </a:t>
            </a:r>
            <a:r>
              <a:rPr lang="en-US" dirty="0" err="1"/>
              <a:t>pacietīb</a:t>
            </a:r>
            <a:r>
              <a:rPr lang="lv-LV" dirty="0"/>
              <a:t>a</a:t>
            </a:r>
            <a:r>
              <a:rPr lang="en-US" dirty="0"/>
              <a:t>, </a:t>
            </a:r>
            <a:r>
              <a:rPr lang="en-US" dirty="0" err="1"/>
              <a:t>sistemātisk</a:t>
            </a:r>
            <a:r>
              <a:rPr lang="lv-LV" dirty="0"/>
              <a:t>s</a:t>
            </a:r>
            <a:r>
              <a:rPr lang="en-US" dirty="0"/>
              <a:t> </a:t>
            </a:r>
            <a:r>
              <a:rPr lang="en-US" dirty="0" err="1"/>
              <a:t>darb</a:t>
            </a:r>
            <a:r>
              <a:rPr lang="lv-LV" dirty="0"/>
              <a:t>s</a:t>
            </a:r>
            <a:r>
              <a:rPr lang="en-US" dirty="0"/>
              <a:t> un </a:t>
            </a:r>
            <a:r>
              <a:rPr lang="en-US" dirty="0" err="1"/>
              <a:t>mērķtiecīb</a:t>
            </a:r>
            <a:r>
              <a:rPr lang="lv-LV" dirty="0"/>
              <a:t>a, </a:t>
            </a:r>
            <a:r>
              <a:rPr lang="en-US" dirty="0" err="1"/>
              <a:t>atbildīb</a:t>
            </a:r>
            <a:r>
              <a:rPr lang="lv-LV" dirty="0"/>
              <a:t>a</a:t>
            </a:r>
            <a:r>
              <a:rPr lang="en-US" dirty="0"/>
              <a:t> un </a:t>
            </a:r>
            <a:r>
              <a:rPr lang="en-US" dirty="0" err="1"/>
              <a:t>spēj</a:t>
            </a:r>
            <a:r>
              <a:rPr lang="lv-LV" dirty="0"/>
              <a:t>a</a:t>
            </a:r>
            <a:r>
              <a:rPr lang="en-US" dirty="0"/>
              <a:t> </a:t>
            </a:r>
            <a:r>
              <a:rPr lang="en-US" dirty="0" err="1"/>
              <a:t>sasniegt</a:t>
            </a:r>
            <a:r>
              <a:rPr lang="en-US" dirty="0"/>
              <a:t> </a:t>
            </a:r>
            <a:r>
              <a:rPr lang="en-US" dirty="0" err="1"/>
              <a:t>rezultātus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neatlaidību</a:t>
            </a:r>
            <a:r>
              <a:rPr lang="lv-LV" dirty="0"/>
              <a:t>;</a:t>
            </a:r>
          </a:p>
          <a:p>
            <a:pPr>
              <a:lnSpc>
                <a:spcPct val="150000"/>
              </a:lnSpc>
            </a:pPr>
            <a:r>
              <a:rPr lang="lv-LV" b="1" dirty="0"/>
              <a:t>Kultūras izpratne </a:t>
            </a:r>
            <a:r>
              <a:rPr lang="lv-LV" dirty="0"/>
              <a:t>– redzesloka paplašināšana, </a:t>
            </a:r>
            <a:r>
              <a:rPr lang="en-US" dirty="0"/>
              <a:t> </a:t>
            </a:r>
            <a:r>
              <a:rPr lang="en-US" dirty="0" err="1"/>
              <a:t>cieņ</a:t>
            </a:r>
            <a:r>
              <a:rPr lang="lv-LV" dirty="0"/>
              <a:t>a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kultūras</a:t>
            </a:r>
            <a:r>
              <a:rPr lang="en-US" dirty="0"/>
              <a:t> </a:t>
            </a:r>
            <a:r>
              <a:rPr lang="en-US" dirty="0" err="1"/>
              <a:t>mantojumu</a:t>
            </a:r>
            <a:r>
              <a:rPr lang="lv-LV" dirty="0"/>
              <a:t>, kas</a:t>
            </a:r>
            <a:r>
              <a:rPr lang="en-US" dirty="0"/>
              <a:t> </a:t>
            </a:r>
            <a:r>
              <a:rPr lang="en-US" dirty="0" err="1"/>
              <a:t>palīdz</a:t>
            </a:r>
            <a:r>
              <a:rPr lang="en-US" dirty="0"/>
              <a:t> </a:t>
            </a:r>
            <a:r>
              <a:rPr lang="en-US" dirty="0" err="1"/>
              <a:t>saprast</a:t>
            </a:r>
            <a:r>
              <a:rPr lang="en-US" dirty="0"/>
              <a:t> </a:t>
            </a:r>
            <a:r>
              <a:rPr lang="en-US" dirty="0" err="1"/>
              <a:t>mākslas</a:t>
            </a:r>
            <a:r>
              <a:rPr lang="en-US" dirty="0"/>
              <a:t> </a:t>
            </a:r>
            <a:r>
              <a:rPr lang="en-US" dirty="0" err="1"/>
              <a:t>vērtību</a:t>
            </a:r>
            <a:r>
              <a:rPr lang="en-US" dirty="0"/>
              <a:t> </a:t>
            </a:r>
            <a:r>
              <a:rPr lang="en-US" dirty="0" err="1"/>
              <a:t>sabiedrībā</a:t>
            </a:r>
            <a:r>
              <a:rPr lang="lv-LV" dirty="0"/>
              <a:t>;</a:t>
            </a:r>
          </a:p>
          <a:p>
            <a:pPr>
              <a:lnSpc>
                <a:spcPct val="150000"/>
              </a:lnSpc>
            </a:pPr>
            <a:r>
              <a:rPr lang="lv-LV" b="1" dirty="0"/>
              <a:t>Darbs komandā </a:t>
            </a:r>
            <a:r>
              <a:rPr lang="lv-LV" dirty="0"/>
              <a:t>- </a:t>
            </a:r>
            <a:r>
              <a:rPr lang="en-US" dirty="0" err="1"/>
              <a:t>muzicēšana</a:t>
            </a:r>
            <a:r>
              <a:rPr lang="en-US" dirty="0"/>
              <a:t> </a:t>
            </a:r>
            <a:r>
              <a:rPr lang="en-US" dirty="0" err="1"/>
              <a:t>kolektīvā</a:t>
            </a:r>
            <a:r>
              <a:rPr lang="en-US" dirty="0"/>
              <a:t>  </a:t>
            </a:r>
            <a:r>
              <a:rPr lang="en-US" dirty="0" err="1"/>
              <a:t>māca</a:t>
            </a:r>
            <a:r>
              <a:rPr lang="en-US" dirty="0"/>
              <a:t> </a:t>
            </a:r>
            <a:r>
              <a:rPr lang="en-US" dirty="0" err="1"/>
              <a:t>sadarboties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citiem</a:t>
            </a:r>
            <a:r>
              <a:rPr lang="en-US" dirty="0"/>
              <a:t>, </a:t>
            </a:r>
            <a:r>
              <a:rPr lang="en-US" dirty="0" err="1"/>
              <a:t>klausīties</a:t>
            </a:r>
            <a:r>
              <a:rPr lang="en-US" dirty="0"/>
              <a:t> </a:t>
            </a:r>
            <a:r>
              <a:rPr lang="en-US" dirty="0" err="1"/>
              <a:t>vienam</a:t>
            </a:r>
            <a:r>
              <a:rPr lang="en-US" dirty="0"/>
              <a:t> </a:t>
            </a:r>
            <a:r>
              <a:rPr lang="en-US" dirty="0" err="1"/>
              <a:t>otru</a:t>
            </a:r>
            <a:r>
              <a:rPr lang="en-US" dirty="0"/>
              <a:t> un </a:t>
            </a:r>
            <a:r>
              <a:rPr lang="en-US" dirty="0" err="1"/>
              <a:t>būt</a:t>
            </a:r>
            <a:r>
              <a:rPr lang="en-US" dirty="0"/>
              <a:t> </a:t>
            </a:r>
            <a:r>
              <a:rPr lang="en-US" dirty="0" err="1"/>
              <a:t>daļai</a:t>
            </a:r>
            <a:r>
              <a:rPr lang="en-US" dirty="0"/>
              <a:t> no </a:t>
            </a:r>
            <a:r>
              <a:rPr lang="en-US" dirty="0" err="1"/>
              <a:t>kopīga</a:t>
            </a:r>
            <a:r>
              <a:rPr lang="en-US" dirty="0"/>
              <a:t> </a:t>
            </a:r>
            <a:r>
              <a:rPr lang="en-US" dirty="0" err="1"/>
              <a:t>mērķa</a:t>
            </a:r>
            <a:r>
              <a:rPr lang="lv-LV" dirty="0"/>
              <a:t>.</a:t>
            </a:r>
          </a:p>
          <a:p>
            <a:pPr>
              <a:lnSpc>
                <a:spcPct val="150000"/>
              </a:lnSpc>
            </a:pPr>
            <a:r>
              <a:rPr lang="lv-LV" b="1" dirty="0"/>
              <a:t>Veicina smadzeņu darbību</a:t>
            </a:r>
            <a:r>
              <a:rPr lang="lv-LV" dirty="0"/>
              <a:t> – aktivizē smadzeņu spēju veidot saites starp neironiem, tas savukārt uzlabo lasīšanas, rakstīšanas, matemātiskās domāšanas prasmes, attīsta atmiņu, telpisko domāšanu, kustību koordināciju</a:t>
            </a:r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34151CB1-D94E-8EF4-57F1-E1CB0FD0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078" y="258047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1D489F4-3C2F-45A7-9E1D-C3581ACDE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E935C2D-0BBC-41AA-A6BD-11DCBE56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45" y="379345"/>
            <a:ext cx="9604310" cy="803996"/>
          </a:xfrm>
        </p:spPr>
        <p:txBody>
          <a:bodyPr>
            <a:normAutofit/>
          </a:bodyPr>
          <a:lstStyle/>
          <a:p>
            <a:r>
              <a:rPr lang="lv-LV" sz="2400" b="1" dirty="0"/>
              <a:t>SMADZEŅU DARBĪBA INSTRUMENTA SPĒLES LAIKĀ</a:t>
            </a:r>
            <a:endParaRPr lang="en-US" sz="2400" b="1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1395700-90AC-4155-9DC1-D2CA3853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49" y="1102659"/>
            <a:ext cx="4423919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5BFEBB-5995-7678-DCCD-3D1DA942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MĀCĪBU ORGANIZĀCIJA NMS</a:t>
            </a:r>
            <a:br>
              <a:rPr lang="lv-LV" dirty="0"/>
            </a:br>
            <a:r>
              <a:rPr lang="lv-LV" sz="2800" b="0" dirty="0"/>
              <a:t>Nodarbību grafiks</a:t>
            </a:r>
            <a:endParaRPr lang="en-US" b="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934B1B4-2B2C-5C36-A746-6DC18C6C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76283"/>
            <a:ext cx="9601200" cy="413938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Mūzikas</a:t>
            </a:r>
            <a:r>
              <a:rPr lang="en-US" dirty="0"/>
              <a:t> </a:t>
            </a:r>
            <a:r>
              <a:rPr lang="en-US" dirty="0" err="1"/>
              <a:t>skolas</a:t>
            </a:r>
            <a:r>
              <a:rPr lang="en-US" dirty="0"/>
              <a:t> </a:t>
            </a:r>
            <a:r>
              <a:rPr lang="en-US" dirty="0" err="1"/>
              <a:t>grafiks</a:t>
            </a:r>
            <a:r>
              <a:rPr lang="en-US" dirty="0"/>
              <a:t> </a:t>
            </a:r>
            <a:r>
              <a:rPr lang="en-US" dirty="0" err="1"/>
              <a:t>sastāv</a:t>
            </a:r>
            <a:r>
              <a:rPr lang="en-US" dirty="0"/>
              <a:t> no </a:t>
            </a:r>
            <a:r>
              <a:rPr lang="en-US" b="1" dirty="0" err="1"/>
              <a:t>individuālajām</a:t>
            </a:r>
            <a:r>
              <a:rPr lang="en-US" b="1" dirty="0"/>
              <a:t> </a:t>
            </a:r>
            <a:r>
              <a:rPr lang="lv-LV" b="1" dirty="0"/>
              <a:t>nodarbībām</a:t>
            </a:r>
            <a:r>
              <a:rPr lang="en-US" b="1" dirty="0"/>
              <a:t> </a:t>
            </a:r>
            <a:r>
              <a:rPr lang="en-US" dirty="0"/>
              <a:t>un no </a:t>
            </a:r>
            <a:r>
              <a:rPr lang="en-US" b="1" dirty="0" err="1"/>
              <a:t>grupu</a:t>
            </a:r>
            <a:r>
              <a:rPr lang="en-US" b="1" dirty="0"/>
              <a:t> </a:t>
            </a:r>
            <a:r>
              <a:rPr lang="en-US" b="1" dirty="0" err="1"/>
              <a:t>nodarbībām</a:t>
            </a:r>
            <a:r>
              <a:rPr lang="en-US" dirty="0"/>
              <a:t>, </a:t>
            </a:r>
            <a:r>
              <a:rPr lang="en-US" dirty="0" err="1"/>
              <a:t>kurās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kopā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citiem</a:t>
            </a:r>
            <a:r>
              <a:rPr lang="en-US" dirty="0"/>
              <a:t> </a:t>
            </a:r>
            <a:r>
              <a:rPr lang="en-US" dirty="0" err="1"/>
              <a:t>apgūst</a:t>
            </a:r>
            <a:r>
              <a:rPr lang="en-US" dirty="0"/>
              <a:t> </a:t>
            </a:r>
            <a:r>
              <a:rPr lang="en-US" dirty="0" err="1"/>
              <a:t>mūzikas</a:t>
            </a:r>
            <a:r>
              <a:rPr lang="en-US" dirty="0"/>
              <a:t> </a:t>
            </a:r>
            <a:r>
              <a:rPr lang="en-US" dirty="0" err="1"/>
              <a:t>teoriju</a:t>
            </a:r>
            <a:r>
              <a:rPr lang="en-US" dirty="0"/>
              <a:t> un </a:t>
            </a:r>
            <a:r>
              <a:rPr lang="en-US" dirty="0" err="1"/>
              <a:t>ansambļa</a:t>
            </a:r>
            <a:r>
              <a:rPr lang="en-US" dirty="0"/>
              <a:t> </a:t>
            </a:r>
            <a:r>
              <a:rPr lang="en-US" dirty="0" err="1"/>
              <a:t>prasmes</a:t>
            </a:r>
            <a:r>
              <a:rPr lang="lv-LV" dirty="0"/>
              <a:t>;</a:t>
            </a:r>
            <a:endParaRPr lang="en-US" dirty="0"/>
          </a:p>
          <a:p>
            <a:pPr algn="just"/>
            <a:r>
              <a:rPr lang="en-US" dirty="0" err="1"/>
              <a:t>I</a:t>
            </a:r>
            <a:r>
              <a:rPr lang="en-US" b="1" dirty="0" err="1"/>
              <a:t>ndividuālās</a:t>
            </a:r>
            <a:r>
              <a:rPr lang="en-US" b="1" dirty="0"/>
              <a:t> </a:t>
            </a:r>
            <a:r>
              <a:rPr lang="en-US" b="1" dirty="0" err="1"/>
              <a:t>nodarbības</a:t>
            </a:r>
            <a:r>
              <a:rPr lang="en-US" dirty="0"/>
              <a:t> </a:t>
            </a:r>
            <a:r>
              <a:rPr lang="en-US" sz="1700" dirty="0"/>
              <a:t>(</a:t>
            </a:r>
            <a:r>
              <a:rPr lang="en-US" sz="1700" i="1" dirty="0" err="1"/>
              <a:t>piemēram</a:t>
            </a:r>
            <a:r>
              <a:rPr lang="en-US" sz="1700" i="1" dirty="0"/>
              <a:t>, </a:t>
            </a:r>
            <a:r>
              <a:rPr lang="en-US" sz="1700" i="1" dirty="0" err="1"/>
              <a:t>klavierspēle</a:t>
            </a:r>
            <a:r>
              <a:rPr lang="en-US" sz="1700" i="1" dirty="0"/>
              <a:t>, flautas </a:t>
            </a:r>
            <a:r>
              <a:rPr lang="en-US" sz="1700" i="1" dirty="0" err="1"/>
              <a:t>spēle</a:t>
            </a:r>
            <a:r>
              <a:rPr lang="en-US" sz="1700" i="1" dirty="0"/>
              <a:t> </a:t>
            </a:r>
            <a:r>
              <a:rPr lang="en-US" sz="1700" i="1" dirty="0" err="1"/>
              <a:t>u.c.</a:t>
            </a:r>
            <a:r>
              <a:rPr lang="en-US" sz="1700" i="1" dirty="0"/>
              <a:t>) </a:t>
            </a:r>
            <a:r>
              <a:rPr lang="en-US" dirty="0" err="1"/>
              <a:t>notiek</a:t>
            </a:r>
            <a:r>
              <a:rPr lang="en-US" dirty="0"/>
              <a:t> </a:t>
            </a:r>
            <a:r>
              <a:rPr lang="lv-LV" dirty="0">
                <a:solidFill>
                  <a:srgbClr val="FF0000"/>
                </a:solidFill>
              </a:rPr>
              <a:t>2x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nedēļā</a:t>
            </a:r>
            <a:r>
              <a:rPr lang="lv-LV" dirty="0"/>
              <a:t>;</a:t>
            </a:r>
          </a:p>
          <a:p>
            <a:pPr algn="just"/>
            <a:r>
              <a:rPr lang="en-US" dirty="0" err="1"/>
              <a:t>Šajās</a:t>
            </a:r>
            <a:r>
              <a:rPr lang="en-US" dirty="0"/>
              <a:t> </a:t>
            </a:r>
            <a:r>
              <a:rPr lang="en-US" dirty="0" err="1"/>
              <a:t>stundās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saņem</a:t>
            </a:r>
            <a:r>
              <a:rPr lang="en-US" dirty="0"/>
              <a:t> </a:t>
            </a:r>
            <a:r>
              <a:rPr lang="en-US" dirty="0" err="1"/>
              <a:t>personīgu</a:t>
            </a:r>
            <a:r>
              <a:rPr lang="en-US" dirty="0"/>
              <a:t> </a:t>
            </a:r>
            <a:r>
              <a:rPr lang="en-US" dirty="0" err="1"/>
              <a:t>uzmanību</a:t>
            </a:r>
            <a:r>
              <a:rPr lang="en-US" dirty="0"/>
              <a:t> un </a:t>
            </a:r>
            <a:r>
              <a:rPr lang="en-US" dirty="0" err="1"/>
              <a:t>mācās</a:t>
            </a:r>
            <a:r>
              <a:rPr lang="en-US" dirty="0"/>
              <a:t> </a:t>
            </a:r>
            <a:r>
              <a:rPr lang="en-US" dirty="0" err="1"/>
              <a:t>tieši</a:t>
            </a:r>
            <a:r>
              <a:rPr lang="en-US" dirty="0"/>
              <a:t> </a:t>
            </a:r>
            <a:r>
              <a:rPr lang="en-US" dirty="0" err="1"/>
              <a:t>savam</a:t>
            </a:r>
            <a:r>
              <a:rPr lang="en-US" dirty="0"/>
              <a:t> </a:t>
            </a:r>
            <a:r>
              <a:rPr lang="en-US" dirty="0" err="1"/>
              <a:t>līmenim</a:t>
            </a:r>
            <a:r>
              <a:rPr lang="en-US" dirty="0"/>
              <a:t> </a:t>
            </a:r>
            <a:r>
              <a:rPr lang="en-US" dirty="0" err="1"/>
              <a:t>piemērotā</a:t>
            </a:r>
            <a:r>
              <a:rPr lang="en-US" dirty="0"/>
              <a:t> </a:t>
            </a:r>
            <a:r>
              <a:rPr lang="en-US" dirty="0" err="1"/>
              <a:t>tempā</a:t>
            </a:r>
            <a:r>
              <a:rPr lang="lv-LV" dirty="0"/>
              <a:t>;</a:t>
            </a:r>
            <a:endParaRPr lang="en-US" dirty="0"/>
          </a:p>
          <a:p>
            <a:pPr algn="just"/>
            <a:r>
              <a:rPr lang="en-US" b="1" dirty="0" err="1"/>
              <a:t>Solfedžo</a:t>
            </a:r>
            <a:r>
              <a:rPr lang="en-US" b="1" dirty="0"/>
              <a:t> </a:t>
            </a:r>
            <a:r>
              <a:rPr lang="lv-LV" b="1" dirty="0"/>
              <a:t>(</a:t>
            </a:r>
            <a:r>
              <a:rPr lang="en-US" b="1" dirty="0"/>
              <a:t>un </a:t>
            </a:r>
            <a:r>
              <a:rPr lang="en-US" b="1" dirty="0" err="1"/>
              <a:t>mūzikas</a:t>
            </a:r>
            <a:r>
              <a:rPr lang="en-US" b="1" dirty="0"/>
              <a:t> </a:t>
            </a:r>
            <a:r>
              <a:rPr lang="en-US" b="1" dirty="0" err="1"/>
              <a:t>literatūra</a:t>
            </a:r>
            <a:r>
              <a:rPr lang="lv-LV" b="1" dirty="0"/>
              <a:t>, kas būs vēlāk)</a:t>
            </a:r>
            <a:r>
              <a:rPr lang="en-US" b="1" dirty="0"/>
              <a:t>,</a:t>
            </a:r>
            <a:r>
              <a:rPr lang="en-US" dirty="0"/>
              <a:t>– 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obligāt</a:t>
            </a:r>
            <a:r>
              <a:rPr lang="lv-LV" dirty="0"/>
              <a:t>ā</a:t>
            </a:r>
            <a:r>
              <a:rPr lang="en-US" dirty="0"/>
              <a:t>s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dirty="0" err="1"/>
              <a:t>nodarbības</a:t>
            </a:r>
            <a:r>
              <a:rPr lang="lv-LV" dirty="0"/>
              <a:t> -  notiek </a:t>
            </a:r>
            <a:r>
              <a:rPr lang="lv-LV" dirty="0">
                <a:solidFill>
                  <a:srgbClr val="FF0000"/>
                </a:solidFill>
              </a:rPr>
              <a:t>2x nedēļā</a:t>
            </a:r>
            <a:r>
              <a:rPr lang="lv-LV" dirty="0"/>
              <a:t>;</a:t>
            </a:r>
          </a:p>
          <a:p>
            <a:pPr algn="just"/>
            <a:r>
              <a:rPr lang="en-US" dirty="0" err="1"/>
              <a:t>Tās</a:t>
            </a:r>
            <a:r>
              <a:rPr lang="en-US" dirty="0"/>
              <a:t> </a:t>
            </a:r>
            <a:r>
              <a:rPr lang="en-US" dirty="0" err="1"/>
              <a:t>notiek</a:t>
            </a:r>
            <a:r>
              <a:rPr lang="en-US" dirty="0"/>
              <a:t> </a:t>
            </a:r>
            <a:r>
              <a:rPr lang="en-US" dirty="0" err="1"/>
              <a:t>noteiktā</a:t>
            </a:r>
            <a:r>
              <a:rPr lang="en-US" dirty="0"/>
              <a:t> </a:t>
            </a:r>
            <a:r>
              <a:rPr lang="en-US" dirty="0" err="1"/>
              <a:t>dienā</a:t>
            </a:r>
            <a:r>
              <a:rPr lang="en-US" dirty="0"/>
              <a:t> un </a:t>
            </a:r>
            <a:r>
              <a:rPr lang="en-US" dirty="0" err="1"/>
              <a:t>laikā</a:t>
            </a:r>
            <a:r>
              <a:rPr lang="en-US" dirty="0"/>
              <a:t> </a:t>
            </a:r>
            <a:r>
              <a:rPr lang="en-US" dirty="0" err="1"/>
              <a:t>kopā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citiem</a:t>
            </a:r>
            <a:r>
              <a:rPr lang="en-US" dirty="0"/>
              <a:t> </a:t>
            </a:r>
            <a:r>
              <a:rPr lang="en-US" dirty="0" err="1"/>
              <a:t>bērniem</a:t>
            </a:r>
            <a:r>
              <a:rPr lang="lv-LV" dirty="0"/>
              <a:t>;</a:t>
            </a:r>
            <a:endParaRPr lang="en-US" dirty="0"/>
          </a:p>
          <a:p>
            <a:pPr algn="just"/>
            <a:r>
              <a:rPr lang="en-US" b="1" dirty="0" err="1"/>
              <a:t>Kolektīvās</a:t>
            </a:r>
            <a:r>
              <a:rPr lang="en-US" b="1" dirty="0"/>
              <a:t> </a:t>
            </a:r>
            <a:r>
              <a:rPr lang="en-US" b="1" dirty="0" err="1"/>
              <a:t>nodarbības</a:t>
            </a:r>
            <a:r>
              <a:rPr lang="en-US" dirty="0"/>
              <a:t> – </a:t>
            </a:r>
            <a:r>
              <a:rPr lang="lv-LV" dirty="0"/>
              <a:t>(</a:t>
            </a:r>
            <a:r>
              <a:rPr lang="en-US" dirty="0" err="1"/>
              <a:t>vēlāk</a:t>
            </a:r>
            <a:r>
              <a:rPr lang="en-US" dirty="0"/>
              <a:t> </a:t>
            </a:r>
            <a:r>
              <a:rPr lang="en-US" dirty="0" err="1"/>
              <a:t>kolektīvā</a:t>
            </a:r>
            <a:r>
              <a:rPr lang="en-US" dirty="0"/>
              <a:t> </a:t>
            </a:r>
            <a:r>
              <a:rPr lang="en-US" dirty="0" err="1"/>
              <a:t>muzicēšana</a:t>
            </a:r>
            <a:r>
              <a:rPr lang="lv-LV" dirty="0"/>
              <a:t>)</a:t>
            </a:r>
            <a:r>
              <a:rPr lang="en-US" dirty="0"/>
              <a:t>, </a:t>
            </a:r>
            <a:r>
              <a:rPr lang="en-US" dirty="0" err="1"/>
              <a:t>bērni</a:t>
            </a:r>
            <a:r>
              <a:rPr lang="en-US" dirty="0"/>
              <a:t> </a:t>
            </a:r>
            <a:r>
              <a:rPr lang="en-US" dirty="0" err="1"/>
              <a:t>mācās</a:t>
            </a:r>
            <a:r>
              <a:rPr lang="en-US" dirty="0"/>
              <a:t> </a:t>
            </a:r>
            <a:r>
              <a:rPr lang="en-US" dirty="0" err="1"/>
              <a:t>sadarboties</a:t>
            </a:r>
            <a:r>
              <a:rPr lang="en-US" dirty="0"/>
              <a:t> un </a:t>
            </a:r>
            <a:r>
              <a:rPr lang="en-US" dirty="0" err="1"/>
              <a:t>muzicēt</a:t>
            </a:r>
            <a:r>
              <a:rPr lang="en-US" dirty="0"/>
              <a:t> </a:t>
            </a:r>
            <a:r>
              <a:rPr lang="en-US" dirty="0" err="1"/>
              <a:t>kopā</a:t>
            </a:r>
            <a:r>
              <a:rPr lang="lv-LV" dirty="0"/>
              <a:t> – </a:t>
            </a:r>
            <a:r>
              <a:rPr lang="lv-LV" dirty="0">
                <a:solidFill>
                  <a:srgbClr val="FF0000"/>
                </a:solidFill>
              </a:rPr>
              <a:t>1x nedēļā</a:t>
            </a:r>
            <a:r>
              <a:rPr lang="lv-LV" dirty="0"/>
              <a:t>.</a:t>
            </a:r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B2580286-4EA0-76F8-9A39-A93AD9E19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745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E94864-B18A-92E3-F4F2-E472103E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KAVĒJUMU PAZIŅOŠANAS KĀRTĪBA</a:t>
            </a:r>
            <a:br>
              <a:rPr lang="lv-LV" dirty="0"/>
            </a:br>
            <a:r>
              <a:rPr lang="lv-LV" sz="2400" b="0" dirty="0"/>
              <a:t>Kāpēc ir svarīgi paziņot?</a:t>
            </a:r>
            <a:endParaRPr lang="en-US" b="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0269378-B9A2-85FA-1682-ACD62E03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Skolotājs</a:t>
            </a:r>
            <a:r>
              <a:rPr lang="en-US" dirty="0"/>
              <a:t> var </a:t>
            </a:r>
            <a:r>
              <a:rPr lang="en-US" dirty="0" err="1"/>
              <a:t>pielāgot</a:t>
            </a:r>
            <a:r>
              <a:rPr lang="en-US" dirty="0"/>
              <a:t> </a:t>
            </a:r>
            <a:r>
              <a:rPr lang="en-US" dirty="0" err="1"/>
              <a:t>stundu</a:t>
            </a:r>
            <a:r>
              <a:rPr lang="en-US" dirty="0"/>
              <a:t> </a:t>
            </a:r>
            <a:r>
              <a:rPr lang="en-US" dirty="0" err="1"/>
              <a:t>grafiku</a:t>
            </a:r>
            <a:r>
              <a:rPr lang="en-US" dirty="0"/>
              <a:t>, ja zina, ka </a:t>
            </a:r>
            <a:r>
              <a:rPr lang="en-US" dirty="0" err="1"/>
              <a:t>bērns</a:t>
            </a:r>
            <a:r>
              <a:rPr lang="en-US" dirty="0"/>
              <a:t> ne</a:t>
            </a:r>
            <a:r>
              <a:rPr lang="lv-LV" dirty="0"/>
              <a:t>ieradīsies;</a:t>
            </a:r>
            <a:endParaRPr lang="en-US" dirty="0"/>
          </a:p>
          <a:p>
            <a:pPr lvl="0"/>
            <a:r>
              <a:rPr lang="en-US" dirty="0" err="1"/>
              <a:t>Netiek</a:t>
            </a:r>
            <a:r>
              <a:rPr lang="en-US" dirty="0"/>
              <a:t> </a:t>
            </a:r>
            <a:r>
              <a:rPr lang="en-US" dirty="0" err="1"/>
              <a:t>zaudēts</a:t>
            </a:r>
            <a:r>
              <a:rPr lang="en-US" dirty="0"/>
              <a:t> </a:t>
            </a:r>
            <a:r>
              <a:rPr lang="en-US" dirty="0" err="1"/>
              <a:t>stundu</a:t>
            </a:r>
            <a:r>
              <a:rPr lang="en-US" dirty="0"/>
              <a:t> </a:t>
            </a:r>
            <a:r>
              <a:rPr lang="en-US" dirty="0" err="1"/>
              <a:t>laiks</a:t>
            </a:r>
            <a:r>
              <a:rPr lang="en-US" dirty="0"/>
              <a:t> un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iespēja</a:t>
            </a:r>
            <a:r>
              <a:rPr lang="en-US" dirty="0"/>
              <a:t> </a:t>
            </a:r>
            <a:r>
              <a:rPr lang="en-US" dirty="0" err="1"/>
              <a:t>sarunāt</a:t>
            </a:r>
            <a:r>
              <a:rPr lang="en-US" dirty="0"/>
              <a:t> </a:t>
            </a:r>
            <a:r>
              <a:rPr lang="en-US" dirty="0" err="1"/>
              <a:t>pārcelšanu</a:t>
            </a:r>
            <a:r>
              <a:rPr lang="lv-LV" dirty="0"/>
              <a:t>;</a:t>
            </a:r>
            <a:endParaRPr lang="en-US" dirty="0"/>
          </a:p>
          <a:p>
            <a:pPr lvl="0"/>
            <a:r>
              <a:rPr lang="en-US" dirty="0"/>
              <a:t>Tas </a:t>
            </a:r>
            <a:r>
              <a:rPr lang="en-US" dirty="0" err="1"/>
              <a:t>māca</a:t>
            </a:r>
            <a:r>
              <a:rPr lang="en-US" dirty="0"/>
              <a:t> </a:t>
            </a:r>
            <a:r>
              <a:rPr lang="en-US" dirty="0" err="1"/>
              <a:t>bērnam</a:t>
            </a:r>
            <a:r>
              <a:rPr lang="en-US" dirty="0"/>
              <a:t> </a:t>
            </a:r>
            <a:r>
              <a:rPr lang="en-US" dirty="0" err="1"/>
              <a:t>atbildību</a:t>
            </a:r>
            <a:r>
              <a:rPr lang="en-US" dirty="0"/>
              <a:t> un </a:t>
            </a:r>
            <a:r>
              <a:rPr lang="en-US" dirty="0" err="1"/>
              <a:t>cieņu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skolotāja</a:t>
            </a:r>
            <a:r>
              <a:rPr lang="en-US" dirty="0"/>
              <a:t> </a:t>
            </a:r>
            <a:r>
              <a:rPr lang="en-US" dirty="0" err="1"/>
              <a:t>darbu</a:t>
            </a:r>
            <a:r>
              <a:rPr lang="en-US" dirty="0"/>
              <a:t>.</a:t>
            </a:r>
            <a:endParaRPr lang="lv-LV" dirty="0"/>
          </a:p>
          <a:p>
            <a:pPr marL="0" lvl="0" indent="0">
              <a:buNone/>
            </a:pPr>
            <a:r>
              <a:rPr lang="lv-LV" dirty="0">
                <a:solidFill>
                  <a:srgbClr val="FF0000"/>
                </a:solidFill>
              </a:rPr>
              <a:t>Kā paziņot?</a:t>
            </a:r>
          </a:p>
          <a:p>
            <a:pPr lvl="0"/>
            <a:r>
              <a:rPr lang="en-US" b="1" dirty="0" err="1"/>
              <a:t>Pirmkārt</a:t>
            </a:r>
            <a:r>
              <a:rPr lang="en-US" b="1" dirty="0"/>
              <a:t>, - </a:t>
            </a:r>
            <a:r>
              <a:rPr lang="en-US" b="1" u="sng" dirty="0" err="1"/>
              <a:t>savlaicīgi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en-US" dirty="0" err="1"/>
              <a:t>tiklīdz</a:t>
            </a:r>
            <a:r>
              <a:rPr lang="en-US" dirty="0"/>
              <a:t> </a:t>
            </a:r>
            <a:r>
              <a:rPr lang="en-US" dirty="0" err="1"/>
              <a:t>zināms</a:t>
            </a:r>
            <a:r>
              <a:rPr lang="en-US" dirty="0"/>
              <a:t>, ka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nevarēs</a:t>
            </a:r>
            <a:r>
              <a:rPr lang="en-US" dirty="0"/>
              <a:t> </a:t>
            </a:r>
            <a:r>
              <a:rPr lang="en-US" dirty="0" err="1"/>
              <a:t>ierasties</a:t>
            </a:r>
            <a:r>
              <a:rPr lang="en-US" dirty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slimība</a:t>
            </a:r>
            <a:r>
              <a:rPr lang="en-US" sz="1800" i="1" dirty="0"/>
              <a:t>, </a:t>
            </a:r>
            <a:r>
              <a:rPr lang="en-US" sz="1800" i="1" dirty="0" err="1"/>
              <a:t>citi</a:t>
            </a:r>
            <a:r>
              <a:rPr lang="en-US" sz="1800" i="1" dirty="0"/>
              <a:t> </a:t>
            </a:r>
            <a:r>
              <a:rPr lang="en-US" sz="1800" i="1" dirty="0" err="1"/>
              <a:t>iemesli</a:t>
            </a:r>
            <a:r>
              <a:rPr lang="en-US" sz="1800" i="1" dirty="0"/>
              <a:t>)</a:t>
            </a:r>
            <a:r>
              <a:rPr lang="lv-LV" sz="1800" i="1" dirty="0"/>
              <a:t>;</a:t>
            </a:r>
            <a:endParaRPr lang="en-US" i="1" dirty="0"/>
          </a:p>
          <a:p>
            <a:pPr lvl="0"/>
            <a:r>
              <a:rPr lang="en-US" b="1" dirty="0" err="1"/>
              <a:t>Tieši</a:t>
            </a:r>
            <a:r>
              <a:rPr lang="en-US" b="1" dirty="0"/>
              <a:t> </a:t>
            </a:r>
            <a:r>
              <a:rPr lang="en-US" b="1" dirty="0" err="1"/>
              <a:t>skolotājam</a:t>
            </a:r>
            <a:r>
              <a:rPr lang="en-US" dirty="0"/>
              <a:t> – </a:t>
            </a:r>
            <a:r>
              <a:rPr lang="en-US" dirty="0" err="1"/>
              <a:t>zvanot</a:t>
            </a:r>
            <a:r>
              <a:rPr lang="lv-LV" dirty="0"/>
              <a:t>, </a:t>
            </a:r>
            <a:r>
              <a:rPr lang="en-US" dirty="0" err="1"/>
              <a:t>rakstot</a:t>
            </a:r>
            <a:r>
              <a:rPr lang="en-US" dirty="0"/>
              <a:t> </a:t>
            </a:r>
            <a:r>
              <a:rPr lang="en-US" dirty="0" err="1"/>
              <a:t>īsziņu</a:t>
            </a:r>
            <a:r>
              <a:rPr lang="en-US" dirty="0"/>
              <a:t>/</a:t>
            </a:r>
            <a:r>
              <a:rPr lang="en-US" dirty="0" err="1"/>
              <a:t>WhatsAp</a:t>
            </a:r>
            <a:r>
              <a:rPr lang="lv-LV" dirty="0"/>
              <a:t>;</a:t>
            </a:r>
            <a:endParaRPr lang="en-US" dirty="0"/>
          </a:p>
          <a:p>
            <a:r>
              <a:rPr lang="lv-LV" dirty="0"/>
              <a:t>Rakstīt/</a:t>
            </a:r>
            <a:r>
              <a:rPr lang="en-US" b="1" dirty="0" err="1">
                <a:solidFill>
                  <a:srgbClr val="FF0000"/>
                </a:solidFill>
              </a:rPr>
              <a:t>pieteikt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kavējumu</a:t>
            </a:r>
            <a:r>
              <a:rPr lang="en-US" b="1" dirty="0">
                <a:solidFill>
                  <a:srgbClr val="FF0000"/>
                </a:solidFill>
              </a:rPr>
              <a:t> e-</a:t>
            </a:r>
            <a:r>
              <a:rPr lang="en-US" b="1" dirty="0" err="1">
                <a:solidFill>
                  <a:srgbClr val="FF0000"/>
                </a:solidFill>
              </a:rPr>
              <a:t>klasē</a:t>
            </a:r>
            <a:r>
              <a:rPr lang="lv-LV" b="1" dirty="0">
                <a:solidFill>
                  <a:srgbClr val="FF0000"/>
                </a:solidFill>
              </a:rPr>
              <a:t>, lai stunda tiktu pamatoti attaisnota.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D7C5385D-B76C-6212-808D-0B8D063F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93" y="326539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6E4A5E-36FF-9F3F-994D-ED970E1B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3683"/>
            <a:ext cx="9601200" cy="579438"/>
          </a:xfrm>
        </p:spPr>
        <p:txBody>
          <a:bodyPr/>
          <a:lstStyle/>
          <a:p>
            <a:r>
              <a:rPr lang="lv-LV" dirty="0"/>
              <a:t>KAVĒJUMA PIETEIKUMS E – KLASĒ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109BA67-9A82-4FF0-9691-12BDA2A8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3" y="5218984"/>
            <a:ext cx="9601200" cy="1499119"/>
          </a:xfrm>
        </p:spPr>
        <p:txBody>
          <a:bodyPr/>
          <a:lstStyle/>
          <a:p>
            <a:r>
              <a:rPr lang="lv-LV" dirty="0"/>
              <a:t>1.solis «Uzstādījumos» izvēlēties «Skolēna kavējuma pieteikšana»;</a:t>
            </a:r>
          </a:p>
          <a:p>
            <a:r>
              <a:rPr lang="lv-LV" dirty="0"/>
              <a:t>2.solis. Aizpildīt nepieciešamo informāciju;</a:t>
            </a:r>
          </a:p>
          <a:p>
            <a:r>
              <a:rPr lang="lv-LV" dirty="0"/>
              <a:t>3.solis. Nosūtīt pieteikumu</a:t>
            </a:r>
          </a:p>
          <a:p>
            <a:pPr marL="0" indent="0">
              <a:buNone/>
            </a:pPr>
            <a:endParaRPr lang="lv-LV" dirty="0"/>
          </a:p>
          <a:p>
            <a:endParaRPr lang="en-US" dirty="0"/>
          </a:p>
        </p:txBody>
      </p:sp>
      <p:pic>
        <p:nvPicPr>
          <p:cNvPr id="4" name="Picture 2" descr="C:\Users\user\Downloads\nms_tirk_oranzs2 (1).png">
            <a:extLst>
              <a:ext uri="{FF2B5EF4-FFF2-40B4-BE49-F238E27FC236}">
                <a16:creationId xmlns:a16="http://schemas.microsoft.com/office/drawing/2014/main" id="{B0F60FF6-CE89-CF1D-C0EC-6C9E3BCE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46" y="149226"/>
            <a:ext cx="2440307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573ACB8A-CA26-44C7-BCDA-8828C8466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58" y="1037578"/>
            <a:ext cx="8433588" cy="40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775</TotalTime>
  <Words>1646</Words>
  <Application>Microsoft Office PowerPoint</Application>
  <PresentationFormat>Platekrāna</PresentationFormat>
  <Paragraphs>167</Paragraphs>
  <Slides>28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28</vt:i4>
      </vt:variant>
    </vt:vector>
  </HeadingPairs>
  <TitlesOfParts>
    <vt:vector size="34" baseType="lpstr">
      <vt:lpstr>Arial</vt:lpstr>
      <vt:lpstr>Calibri</vt:lpstr>
      <vt:lpstr>Open Sans</vt:lpstr>
      <vt:lpstr>Times New Roman</vt:lpstr>
      <vt:lpstr>Wingdings</vt:lpstr>
      <vt:lpstr>Diamond Grid 16x9</vt:lpstr>
      <vt:lpstr>Vecāku sapulce  Nīcas Mūzikas skolā</vt:lpstr>
      <vt:lpstr>SKOLAS MISIJA</vt:lpstr>
      <vt:lpstr>SKOLAS VĪZIJA</vt:lpstr>
      <vt:lpstr>SKOLAS VĒRTĪBAS</vt:lpstr>
      <vt:lpstr>MŪZIKAS LOMA BĒRNA IZAUGSMĒ</vt:lpstr>
      <vt:lpstr>PowerPoint prezentācija</vt:lpstr>
      <vt:lpstr>MĀCĪBU ORGANIZĀCIJA NMS Nodarbību grafiks</vt:lpstr>
      <vt:lpstr>KAVĒJUMU PAZIŅOŠANAS KĀRTĪBA Kāpēc ir svarīgi paziņot?</vt:lpstr>
      <vt:lpstr>KAVĒJUMA PIETEIKUMS E – KLASĒ</vt:lpstr>
      <vt:lpstr>ZINĀŠANU UN PRASMJU PĀRBAUDE SPECIALITĀTĒ</vt:lpstr>
      <vt:lpstr>ZINĀŠANU UN PRASMJU PĀRBAUDE MŪZIKAS TEORIJĀ</vt:lpstr>
      <vt:lpstr>VĒRTĒŠANA NĪCAS MŪZIKAS SKOLĀ Vērtēšana un tās uzdevumi</vt:lpstr>
      <vt:lpstr>FORMATĪVĀS VĒRTĒŠANAS PIEMĒRI</vt:lpstr>
      <vt:lpstr>SUMMATĪVĀS VĒRTĒŠANAS PIEMĒRS</vt:lpstr>
      <vt:lpstr>METODISKO KOMISIJU VADĪTĀJI 4 metodiskās komisijas</vt:lpstr>
      <vt:lpstr>SADARBĪBA AR VECĀKIEM Kā atbalstīt bērna mācības mājās (vingrināšanās, prakses laiks) </vt:lpstr>
      <vt:lpstr>KOMUNIKĀCIJA AR PEDAGOGIEM Galvenie kanāli</vt:lpstr>
      <vt:lpstr>PRAKTISKIE JAUTĀJUMI</vt:lpstr>
      <vt:lpstr>SKOLAS IEKŠEJIE NOTEIKUMI Uzvedība, materiālu glabāšana</vt:lpstr>
      <vt:lpstr>AUDZĒKŅU PIENĀKUMI</vt:lpstr>
      <vt:lpstr>VECĀKU PIENĀKUMI</vt:lpstr>
      <vt:lpstr>PASĀKUMI UN IESAISTES IESPĒJAS Kāpēc koncerti ir svarīgi?</vt:lpstr>
      <vt:lpstr>VECĀKU LOMA pasākumos</vt:lpstr>
      <vt:lpstr>SKOLAS PADOME</vt:lpstr>
      <vt:lpstr>TRADĪCIJAS UN GADA NOZĪMĪGĀKIE NOTIKUMI</vt:lpstr>
      <vt:lpstr>MŪSU SKOLAS MĀJAS LAPA</vt:lpstr>
      <vt:lpstr>JAUTĀJUMI UN DISKUSIJA</vt:lpstr>
      <vt:lpstr>PALDIES PAR ATVĒLĒTO LAIKU!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Vecāku sapulce  Nīcas Mūzikas skolā</dc:title>
  <dc:creator>Dita Sproģe</dc:creator>
  <cp:lastModifiedBy>User</cp:lastModifiedBy>
  <cp:revision>19</cp:revision>
  <dcterms:created xsi:type="dcterms:W3CDTF">2025-09-23T17:03:06Z</dcterms:created>
  <dcterms:modified xsi:type="dcterms:W3CDTF">2025-09-30T13:36:56Z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